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xlsx" ContentType="application/vnd.openxmlformats-officedocument.spreadsheetml.sheet"/>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drawings/drawing1.xml" ContentType="application/vnd.openxmlformats-officedocument.drawingml.chartshapes+xml"/>
  <Override PartName="/ppt/charts/chart5.xml" ContentType="application/vnd.openxmlformats-officedocument.drawingml.chart+xml"/>
  <Override PartName="/ppt/notesSlides/notesSlide7.xml" ContentType="application/vnd.openxmlformats-officedocument.presentationml.notesSlide+xml"/>
  <Override PartName="/ppt/charts/chart6.xml" ContentType="application/vnd.openxmlformats-officedocument.drawingml.chart+xml"/>
  <Override PartName="/ppt/tags/tag1.xml" ContentType="application/vnd.openxmlformats-officedocument.presentationml.tags+xml"/>
  <Override PartName="/ppt/notesSlides/notesSlide8.xml" ContentType="application/vnd.openxmlformats-officedocument.presentationml.notesSlide+xml"/>
  <Override PartName="/ppt/charts/chart7.xml" ContentType="application/vnd.openxmlformats-officedocument.drawingml.chart+xml"/>
  <Override PartName="/ppt/embeddings/oleObject1.bin" ContentType="application/vnd.openxmlformats-officedocument.oleObject"/>
  <Override PartName="/ppt/drawings/drawing2.xml" ContentType="application/vnd.openxmlformats-officedocument.drawingml.chartshapes+xml"/>
  <Override PartName="/ppt/notesSlides/notesSlide9.xml" ContentType="application/vnd.openxmlformats-officedocument.presentationml.notesSlide+xml"/>
  <Override PartName="/ppt/charts/chart8.xml" ContentType="application/vnd.openxmlformats-officedocument.drawingml.chart+xml"/>
  <Override PartName="/ppt/notesSlides/notesSlide10.xml" ContentType="application/vnd.openxmlformats-officedocument.presentationml.notesSlide+xml"/>
  <Override PartName="/ppt/charts/chart9.xml" ContentType="application/vnd.openxmlformats-officedocument.drawingml.chart+xml"/>
  <Override PartName="/ppt/embeddings/oleObject2.bin" ContentType="application/vnd.openxmlformats-officedocument.oleObject"/>
  <Override PartName="/ppt/notesSlides/notesSlide11.xml" ContentType="application/vnd.openxmlformats-officedocument.presentationml.notesSlide+xml"/>
  <Override PartName="/ppt/charts/chart10.xml" ContentType="application/vnd.openxmlformats-officedocument.drawingml.chart+xml"/>
  <Override PartName="/ppt/notesSlides/notesSlide12.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13.xml" ContentType="application/vnd.openxmlformats-officedocument.presentationml.notesSlide+xml"/>
  <Override PartName="/ppt/charts/chart13.xml" ContentType="application/vnd.openxmlformats-officedocument.drawingml.chart+xml"/>
  <Override PartName="/ppt/tags/tag2.xml" ContentType="application/vnd.openxmlformats-officedocument.presentationml.tags+xml"/>
  <Override PartName="/ppt/notesSlides/notesSlide14.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tags/tag3.xml" ContentType="application/vnd.openxmlformats-officedocument.presentationml.tags+xml"/>
  <Override PartName="/ppt/notesSlides/notesSlide15.xml" ContentType="application/vnd.openxmlformats-officedocument.presentationml.notesSlide+xml"/>
  <Override PartName="/ppt/charts/chart16.xml" ContentType="application/vnd.openxmlformats-officedocument.drawingml.chart+xml"/>
  <Override PartName="/ppt/tags/tag4.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7.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8.xml" ContentType="application/vnd.openxmlformats-officedocument.drawingml.chart+xml"/>
  <Override PartName="/ppt/notesSlides/notesSlide24.xml" ContentType="application/vnd.openxmlformats-officedocument.presentationml.notesSlide+xml"/>
  <Override PartName="/ppt/charts/chart19.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handoutMasterIdLst>
    <p:handoutMasterId r:id="rId39"/>
  </p:handoutMasterIdLst>
  <p:sldIdLst>
    <p:sldId id="256" r:id="rId2"/>
    <p:sldId id="295" r:id="rId3"/>
    <p:sldId id="257" r:id="rId4"/>
    <p:sldId id="284" r:id="rId5"/>
    <p:sldId id="282" r:id="rId6"/>
    <p:sldId id="261" r:id="rId7"/>
    <p:sldId id="281" r:id="rId8"/>
    <p:sldId id="262" r:id="rId9"/>
    <p:sldId id="263" r:id="rId10"/>
    <p:sldId id="265" r:id="rId11"/>
    <p:sldId id="266" r:id="rId12"/>
    <p:sldId id="267" r:id="rId13"/>
    <p:sldId id="268" r:id="rId14"/>
    <p:sldId id="269" r:id="rId15"/>
    <p:sldId id="270" r:id="rId16"/>
    <p:sldId id="271" r:id="rId17"/>
    <p:sldId id="285" r:id="rId18"/>
    <p:sldId id="296" r:id="rId19"/>
    <p:sldId id="286" r:id="rId20"/>
    <p:sldId id="297" r:id="rId21"/>
    <p:sldId id="287" r:id="rId22"/>
    <p:sldId id="288" r:id="rId23"/>
    <p:sldId id="289" r:id="rId24"/>
    <p:sldId id="290" r:id="rId25"/>
    <p:sldId id="291" r:id="rId26"/>
    <p:sldId id="292" r:id="rId27"/>
    <p:sldId id="293" r:id="rId28"/>
    <p:sldId id="294" r:id="rId29"/>
    <p:sldId id="273" r:id="rId30"/>
    <p:sldId id="274" r:id="rId31"/>
    <p:sldId id="275" r:id="rId32"/>
    <p:sldId id="276" r:id="rId33"/>
    <p:sldId id="277" r:id="rId34"/>
    <p:sldId id="278" r:id="rId35"/>
    <p:sldId id="279" r:id="rId36"/>
    <p:sldId id="283" r:id="rId37"/>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15:guide id="1" orient="horz" pos="2909"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a:srgbClr val="996633"/>
    <a:srgbClr val="A09B95"/>
    <a:srgbClr val="87CED2"/>
    <a:srgbClr val="B212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32" autoAdjust="0"/>
    <p:restoredTop sz="74359" autoAdjust="0"/>
  </p:normalViewPr>
  <p:slideViewPr>
    <p:cSldViewPr>
      <p:cViewPr varScale="1">
        <p:scale>
          <a:sx n="63" d="100"/>
          <a:sy n="63" d="100"/>
        </p:scale>
        <p:origin x="-1672" y="-96"/>
      </p:cViewPr>
      <p:guideLst>
        <p:guide orient="horz" pos="2160"/>
        <p:guide pos="3840"/>
      </p:guideLst>
    </p:cSldViewPr>
  </p:slideViewPr>
  <p:notesTextViewPr>
    <p:cViewPr>
      <p:scale>
        <a:sx n="3" d="2"/>
        <a:sy n="3" d="2"/>
      </p:scale>
      <p:origin x="0" y="0"/>
    </p:cViewPr>
  </p:notesTextViewPr>
  <p:sorterViewPr>
    <p:cViewPr>
      <p:scale>
        <a:sx n="100" d="100"/>
        <a:sy n="100" d="100"/>
      </p:scale>
      <p:origin x="0" y="-6115"/>
    </p:cViewPr>
  </p:sorterViewPr>
  <p:notesViewPr>
    <p:cSldViewPr showGuides="1">
      <p:cViewPr varScale="1">
        <p:scale>
          <a:sx n="60" d="100"/>
          <a:sy n="60" d="100"/>
        </p:scale>
        <p:origin x="-2480" y="-68"/>
      </p:cViewPr>
      <p:guideLst>
        <p:guide orient="horz" pos="2909"/>
        <p:guide pos="2209"/>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handoutMaster" Target="handoutMasters/handout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wes75\data\Marketing\Research\RESEARCH\Projects\Conference%20Presentations\2017%20NAGAP\Paul%20NAGAP%202017\NAGAP%20Data.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wes35\data\Marketing\Research\RESEARCH\Projects\Conference%20Presentations\2016%20NAFSA%20National\NAFSA%20Presentation\IRC4%20Data%20for%20Webinar.xlsx" TargetMode="Externa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12.xml.rels><?xml version="1.0" encoding="UTF-8" standalone="yes"?>
<Relationships xmlns="http://schemas.openxmlformats.org/package/2006/relationships"><Relationship Id="rId1" Type="http://schemas.openxmlformats.org/officeDocument/2006/relationships/oleObject" Target="file:///\\wes35\data\Marketing\Research\RESEARCH\Projects\1%20RAS%20Reports\IRC%204.0_2015\9.%20Webinar\3.%20Webinar%20Slides\Webinar%20Data\IRC4%20Data%20for%20Webinar.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wes35\data\Marketing\Research\RESEARCH\Projects\1%20RAS%20Reports\IRC%204.0_2015\9.%20Webinar\3.%20Webinar%20Slides\IRC4%20Data%20for%20Webinar.xlsx" TargetMode="External"/></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15.xml.rels><?xml version="1.0" encoding="UTF-8" standalone="yes"?>
<Relationships xmlns="http://schemas.openxmlformats.org/package/2006/relationships"><Relationship Id="rId1" Type="http://schemas.openxmlformats.org/officeDocument/2006/relationships/oleObject" Target="file:///\\wes35\data\Marketing\Research\RESEARCH\Projects\1%20RAS%20Reports\IRC%204.0_2015\9.%20Webinar\3.%20Webinar%20Slides\Webinar%20Data\IRC4%20Data%20for%20Webinar.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wes35\data\Marketing\Research\RESEARCH\Projects\1%20RAS%20Reports\IRC%204.0_2015\9.%20Webinar\3.%20Webinar%20Slides\Webinar%20Data\IRC4%20Data%20for%20Webinar.xlsx" TargetMode="External"/></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Sheet4.xlsx"/><Relationship Id="rId2" Type="http://schemas.microsoft.com/office/2011/relationships/chartStyle" Target="style1.xml"/><Relationship Id="rId3" Type="http://schemas.microsoft.com/office/2011/relationships/chartColorStyle" Target="colors1.xml"/></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Sheet5.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Sheet6.xlsx"/></Relationships>
</file>

<file path=ppt/charts/_rels/chart2.xml.rels><?xml version="1.0" encoding="UTF-8" standalone="yes"?>
<Relationships xmlns="http://schemas.openxmlformats.org/package/2006/relationships"><Relationship Id="rId1" Type="http://schemas.openxmlformats.org/officeDocument/2006/relationships/oleObject" Target="file:///\\wes75\data\Marketing\Research\RESEARCH\Projects\Conference%20Presentations\2017%20NAGAP\Paul%20NAGAP%202017\NAGAP%20Data.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wes75\data\Marketing\Research\RESEARCH\Projects\Conference%20Presentations\2017%20NAGAP\Paul%20NAGAP%202017\NAGAP%20Data.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wes75\data\Marketing\Research\RESEARCH\Projects\Conference%20Presentations\2017%20NAGAP\Paul%20NAGAP%202017\NAGAP%20Data.xlsx" TargetMode="External"/><Relationship Id="rId2"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1" Type="http://schemas.openxmlformats.org/officeDocument/2006/relationships/oleObject" Target="file:///\\wes75\data\Marketing\Research\RESEARCH\Projects\Conference%20Presentations\2017%20NAGAP\Paul%20NAGAP%202017\NAGAP%20Data.xlsx" TargetMode="Externa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7.xml.rels><?xml version="1.0" encoding="UTF-8" standalone="yes"?>
<Relationships xmlns="http://schemas.openxmlformats.org/package/2006/relationships"><Relationship Id="rId1" Type="http://schemas.openxmlformats.org/officeDocument/2006/relationships/oleObject" Target="../embeddings/oleObject1.bin"/><Relationship Id="rId2" Type="http://schemas.openxmlformats.org/officeDocument/2006/relationships/chartUserShapes" Target="../drawings/drawing2.xml"/></Relationships>
</file>

<file path=ppt/charts/_rels/chart8.xml.rels><?xml version="1.0" encoding="UTF-8" standalone="yes"?>
<Relationships xmlns="http://schemas.openxmlformats.org/package/2006/relationships"><Relationship Id="rId1" Type="http://schemas.openxmlformats.org/officeDocument/2006/relationships/oleObject" Target="file:///\\wes35\data\Marketing\Research\RESEARCH\Projects\Conference%20Presentations\2016%20NAFSA%20National\NAFSA%20Presentation\IRC4%20Data%20for%20Webinar.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embeddings/oleObject2.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1"/>
          <c:order val="1"/>
          <c:tx>
            <c:strRef>
              <c:f>'Trends in grad enrollment'!$B$4</c:f>
              <c:strCache>
                <c:ptCount val="1"/>
                <c:pt idx="0">
                  <c:v>Percent Change from Prior Year</c:v>
                </c:pt>
              </c:strCache>
            </c:strRef>
          </c:tx>
          <c:spPr>
            <a:ln w="44450"/>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'Trends in grad enrollment'!$C$2:$G$2</c:f>
              <c:strCache>
                <c:ptCount val="5"/>
                <c:pt idx="0">
                  <c:v>2011/12</c:v>
                </c:pt>
                <c:pt idx="1">
                  <c:v>2012/13</c:v>
                </c:pt>
                <c:pt idx="2">
                  <c:v>2013/14</c:v>
                </c:pt>
                <c:pt idx="3">
                  <c:v>2014/15</c:v>
                </c:pt>
                <c:pt idx="4">
                  <c:v>2015/16</c:v>
                </c:pt>
              </c:strCache>
            </c:strRef>
          </c:cat>
          <c:val>
            <c:numRef>
              <c:f>'Trends in grad enrollment'!$C$4:$G$4</c:f>
              <c:numCache>
                <c:formatCode>0%</c:formatCode>
                <c:ptCount val="5"/>
                <c:pt idx="0">
                  <c:v>-0.01</c:v>
                </c:pt>
                <c:pt idx="1">
                  <c:v>0.08</c:v>
                </c:pt>
                <c:pt idx="2">
                  <c:v>0.093</c:v>
                </c:pt>
                <c:pt idx="3">
                  <c:v>0.149</c:v>
                </c:pt>
                <c:pt idx="4">
                  <c:v>0.12</c:v>
                </c:pt>
              </c:numCache>
            </c:numRef>
          </c:val>
        </c:ser>
        <c:dLbls>
          <c:showLegendKey val="0"/>
          <c:showVal val="0"/>
          <c:showCatName val="0"/>
          <c:showSerName val="0"/>
          <c:showPercent val="0"/>
          <c:showBubbleSize val="0"/>
        </c:dLbls>
        <c:gapWidth val="150"/>
        <c:axId val="2115097752"/>
        <c:axId val="2115100696"/>
      </c:barChart>
      <c:lineChart>
        <c:grouping val="standard"/>
        <c:varyColors val="0"/>
        <c:ser>
          <c:idx val="0"/>
          <c:order val="0"/>
          <c:tx>
            <c:strRef>
              <c:f>'Trends in grad enrollment'!$B$3</c:f>
              <c:strCache>
                <c:ptCount val="1"/>
                <c:pt idx="0">
                  <c:v>Total International Master's</c:v>
                </c:pt>
              </c:strCache>
            </c:strRef>
          </c:tx>
          <c:spPr>
            <a:ln w="44450"/>
          </c:spPr>
          <c:marker>
            <c:symbol val="none"/>
          </c:marker>
          <c:dLbls>
            <c:spPr>
              <a:noFill/>
              <a:ln>
                <a:noFill/>
              </a:ln>
              <a:effectLst/>
            </c:spPr>
            <c:txPr>
              <a:bodyPr/>
              <a:lstStyle/>
              <a:p>
                <a:pPr>
                  <a:defRPr sz="14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'Trends in grad enrollment'!$C$2:$G$2</c:f>
              <c:strCache>
                <c:ptCount val="5"/>
                <c:pt idx="0">
                  <c:v>2011/12</c:v>
                </c:pt>
                <c:pt idx="1">
                  <c:v>2012/13</c:v>
                </c:pt>
                <c:pt idx="2">
                  <c:v>2013/14</c:v>
                </c:pt>
                <c:pt idx="3">
                  <c:v>2014/15</c:v>
                </c:pt>
                <c:pt idx="4">
                  <c:v>2015/16</c:v>
                </c:pt>
              </c:strCache>
            </c:strRef>
          </c:cat>
          <c:val>
            <c:numRef>
              <c:f>'Trends in grad enrollment'!$C$3:$G$3</c:f>
              <c:numCache>
                <c:formatCode>#,##0</c:formatCode>
                <c:ptCount val="5"/>
                <c:pt idx="0">
                  <c:v>153735.0</c:v>
                </c:pt>
                <c:pt idx="1">
                  <c:v>165978.0</c:v>
                </c:pt>
                <c:pt idx="2">
                  <c:v>181371.0</c:v>
                </c:pt>
                <c:pt idx="3">
                  <c:v>208355.0</c:v>
                </c:pt>
                <c:pt idx="4">
                  <c:v>233463.0</c:v>
                </c:pt>
              </c:numCache>
            </c:numRef>
          </c:val>
          <c:smooth val="0"/>
        </c:ser>
        <c:dLbls>
          <c:showLegendKey val="0"/>
          <c:showVal val="0"/>
          <c:showCatName val="0"/>
          <c:showSerName val="0"/>
          <c:showPercent val="0"/>
          <c:showBubbleSize val="0"/>
        </c:dLbls>
        <c:marker val="1"/>
        <c:smooth val="0"/>
        <c:axId val="2115107128"/>
        <c:axId val="2115104024"/>
      </c:lineChart>
      <c:catAx>
        <c:axId val="2115107128"/>
        <c:scaling>
          <c:orientation val="minMax"/>
        </c:scaling>
        <c:delete val="0"/>
        <c:axPos val="b"/>
        <c:numFmt formatCode="General" sourceLinked="0"/>
        <c:majorTickMark val="out"/>
        <c:minorTickMark val="none"/>
        <c:tickLblPos val="nextTo"/>
        <c:txPr>
          <a:bodyPr/>
          <a:lstStyle/>
          <a:p>
            <a:pPr>
              <a:defRPr sz="1600"/>
            </a:pPr>
            <a:endParaRPr lang="en-US"/>
          </a:p>
        </c:txPr>
        <c:crossAx val="2115104024"/>
        <c:crosses val="autoZero"/>
        <c:auto val="1"/>
        <c:lblAlgn val="ctr"/>
        <c:lblOffset val="100"/>
        <c:noMultiLvlLbl val="0"/>
      </c:catAx>
      <c:valAx>
        <c:axId val="2115104024"/>
        <c:scaling>
          <c:orientation val="minMax"/>
        </c:scaling>
        <c:delete val="0"/>
        <c:axPos val="l"/>
        <c:majorGridlines/>
        <c:numFmt formatCode="#,##0" sourceLinked="1"/>
        <c:majorTickMark val="out"/>
        <c:minorTickMark val="none"/>
        <c:tickLblPos val="nextTo"/>
        <c:crossAx val="2115107128"/>
        <c:crosses val="autoZero"/>
        <c:crossBetween val="between"/>
      </c:valAx>
      <c:valAx>
        <c:axId val="2115100696"/>
        <c:scaling>
          <c:orientation val="minMax"/>
        </c:scaling>
        <c:delete val="0"/>
        <c:axPos val="r"/>
        <c:numFmt formatCode="0%" sourceLinked="1"/>
        <c:majorTickMark val="out"/>
        <c:minorTickMark val="none"/>
        <c:tickLblPos val="nextTo"/>
        <c:crossAx val="2115097752"/>
        <c:crosses val="max"/>
        <c:crossBetween val="between"/>
      </c:valAx>
      <c:catAx>
        <c:axId val="2115097752"/>
        <c:scaling>
          <c:orientation val="minMax"/>
        </c:scaling>
        <c:delete val="1"/>
        <c:axPos val="b"/>
        <c:numFmt formatCode="General" sourceLinked="0"/>
        <c:majorTickMark val="out"/>
        <c:minorTickMark val="none"/>
        <c:tickLblPos val="nextTo"/>
        <c:crossAx val="2115100696"/>
        <c:crosses val="autoZero"/>
        <c:auto val="1"/>
        <c:lblAlgn val="ctr"/>
        <c:lblOffset val="100"/>
        <c:noMultiLvlLbl val="0"/>
      </c:catAx>
    </c:plotArea>
    <c:legend>
      <c:legendPos val="r"/>
      <c:layout/>
      <c:overlay val="0"/>
    </c:legend>
    <c:plotVisOnly val="1"/>
    <c:dispBlanksAs val="gap"/>
    <c:showDLblsOverMax val="0"/>
  </c:chart>
  <c:txPr>
    <a:bodyPr/>
    <a:lstStyle/>
    <a:p>
      <a:pPr>
        <a:defRPr sz="20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Funding Source of Indian Student Choices</a:t>
            </a:r>
          </a:p>
        </c:rich>
      </c:tx>
      <c:layout>
        <c:manualLayout>
          <c:xMode val="edge"/>
          <c:yMode val="edge"/>
          <c:x val="0.250409539241367"/>
          <c:y val="0.167364053495877"/>
        </c:manualLayout>
      </c:layout>
      <c:overlay val="0"/>
    </c:title>
    <c:autoTitleDeleted val="0"/>
    <c:plotArea>
      <c:layout>
        <c:manualLayout>
          <c:layoutTarget val="inner"/>
          <c:xMode val="edge"/>
          <c:yMode val="edge"/>
          <c:x val="0.031147669643143"/>
          <c:y val="0.333761041470045"/>
          <c:w val="0.934425958646015"/>
          <c:h val="0.579721187300802"/>
        </c:manualLayout>
      </c:layout>
      <c:barChart>
        <c:barDir val="col"/>
        <c:grouping val="clustered"/>
        <c:varyColors val="0"/>
        <c:ser>
          <c:idx val="0"/>
          <c:order val="0"/>
          <c:tx>
            <c:strRef>
              <c:f>'India 1'!$E$6</c:f>
              <c:strCache>
                <c:ptCount val="1"/>
                <c:pt idx="0">
                  <c:v>Public</c:v>
                </c:pt>
              </c:strCache>
            </c:strRef>
          </c:tx>
          <c:spPr>
            <a:solidFill>
              <a:schemeClr val="accent1"/>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'India 1'!$F$5:$H$5</c:f>
              <c:strCache>
                <c:ptCount val="3"/>
                <c:pt idx="0">
                  <c:v>Reach School</c:v>
                </c:pt>
                <c:pt idx="1">
                  <c:v>Match School</c:v>
                </c:pt>
                <c:pt idx="2">
                  <c:v>Safety School</c:v>
                </c:pt>
              </c:strCache>
            </c:strRef>
          </c:cat>
          <c:val>
            <c:numRef>
              <c:f>'India 1'!$F$6:$H$6</c:f>
              <c:numCache>
                <c:formatCode>0%</c:formatCode>
                <c:ptCount val="3"/>
                <c:pt idx="0">
                  <c:v>0.69</c:v>
                </c:pt>
                <c:pt idx="1">
                  <c:v>0.72</c:v>
                </c:pt>
                <c:pt idx="2">
                  <c:v>0.67</c:v>
                </c:pt>
              </c:numCache>
            </c:numRef>
          </c:val>
        </c:ser>
        <c:ser>
          <c:idx val="1"/>
          <c:order val="1"/>
          <c:tx>
            <c:strRef>
              <c:f>'India 1'!$E$7</c:f>
              <c:strCache>
                <c:ptCount val="1"/>
                <c:pt idx="0">
                  <c:v>Private not-for-profit</c:v>
                </c:pt>
              </c:strCache>
            </c:strRef>
          </c:tx>
          <c:spPr>
            <a:solidFill>
              <a:srgbClr val="78BC99"/>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'India 1'!$F$5:$H$5</c:f>
              <c:strCache>
                <c:ptCount val="3"/>
                <c:pt idx="0">
                  <c:v>Reach School</c:v>
                </c:pt>
                <c:pt idx="1">
                  <c:v>Match School</c:v>
                </c:pt>
                <c:pt idx="2">
                  <c:v>Safety School</c:v>
                </c:pt>
              </c:strCache>
            </c:strRef>
          </c:cat>
          <c:val>
            <c:numRef>
              <c:f>'India 1'!$F$7:$H$7</c:f>
              <c:numCache>
                <c:formatCode>0%</c:formatCode>
                <c:ptCount val="3"/>
                <c:pt idx="0">
                  <c:v>0.3</c:v>
                </c:pt>
                <c:pt idx="1">
                  <c:v>0.27</c:v>
                </c:pt>
                <c:pt idx="2">
                  <c:v>0.31</c:v>
                </c:pt>
              </c:numCache>
            </c:numRef>
          </c:val>
        </c:ser>
        <c:dLbls>
          <c:showLegendKey val="0"/>
          <c:showVal val="1"/>
          <c:showCatName val="0"/>
          <c:showSerName val="0"/>
          <c:showPercent val="0"/>
          <c:showBubbleSize val="0"/>
        </c:dLbls>
        <c:gapWidth val="150"/>
        <c:overlap val="-25"/>
        <c:axId val="2118992360"/>
        <c:axId val="2118995448"/>
      </c:barChart>
      <c:catAx>
        <c:axId val="2118992360"/>
        <c:scaling>
          <c:orientation val="minMax"/>
        </c:scaling>
        <c:delete val="0"/>
        <c:axPos val="b"/>
        <c:numFmt formatCode="General" sourceLinked="0"/>
        <c:majorTickMark val="none"/>
        <c:minorTickMark val="none"/>
        <c:tickLblPos val="nextTo"/>
        <c:txPr>
          <a:bodyPr/>
          <a:lstStyle/>
          <a:p>
            <a:pPr>
              <a:defRPr b="1"/>
            </a:pPr>
            <a:endParaRPr lang="en-US"/>
          </a:p>
        </c:txPr>
        <c:crossAx val="2118995448"/>
        <c:crosses val="autoZero"/>
        <c:auto val="1"/>
        <c:lblAlgn val="ctr"/>
        <c:lblOffset val="100"/>
        <c:noMultiLvlLbl val="0"/>
      </c:catAx>
      <c:valAx>
        <c:axId val="2118995448"/>
        <c:scaling>
          <c:orientation val="minMax"/>
        </c:scaling>
        <c:delete val="1"/>
        <c:axPos val="l"/>
        <c:numFmt formatCode="0%" sourceLinked="1"/>
        <c:majorTickMark val="out"/>
        <c:minorTickMark val="none"/>
        <c:tickLblPos val="nextTo"/>
        <c:crossAx val="2118992360"/>
        <c:crosses val="autoZero"/>
        <c:crossBetween val="between"/>
      </c:valAx>
    </c:plotArea>
    <c:legend>
      <c:legendPos val="t"/>
      <c:layout>
        <c:manualLayout>
          <c:xMode val="edge"/>
          <c:yMode val="edge"/>
          <c:x val="0.369179787498799"/>
          <c:y val="0.249930319887176"/>
          <c:w val="0.268197700055041"/>
          <c:h val="0.0475685099920952"/>
        </c:manualLayout>
      </c:layout>
      <c:overlay val="0"/>
    </c:legend>
    <c:plotVisOnly val="1"/>
    <c:dispBlanksAs val="gap"/>
    <c:showDLblsOverMax val="0"/>
  </c:chart>
  <c:txPr>
    <a:bodyPr/>
    <a:lstStyle/>
    <a:p>
      <a:pPr>
        <a:defRPr sz="1400">
          <a:latin typeface="Verdana"/>
          <a:cs typeface="Verdana"/>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dirty="0"/>
              <a:t>Which of the following institutional factors is most important to </a:t>
            </a:r>
            <a:r>
              <a:rPr lang="en-US" sz="1200" dirty="0" smtClean="0"/>
              <a:t/>
            </a:r>
            <a:br>
              <a:rPr lang="en-US" sz="1200" dirty="0" smtClean="0"/>
            </a:br>
            <a:r>
              <a:rPr lang="en-US" sz="1200" dirty="0" smtClean="0"/>
              <a:t>you </a:t>
            </a:r>
            <a:r>
              <a:rPr lang="en-US" sz="1200" dirty="0"/>
              <a:t>when applying to a U.S. college/university?</a:t>
            </a:r>
          </a:p>
        </c:rich>
      </c:tx>
      <c:layout>
        <c:manualLayout>
          <c:xMode val="edge"/>
          <c:yMode val="edge"/>
          <c:x val="0.101864058008214"/>
          <c:y val="0.0345996765413202"/>
        </c:manualLayout>
      </c:layout>
      <c:overlay val="0"/>
    </c:title>
    <c:autoTitleDeleted val="0"/>
    <c:plotArea>
      <c:layout>
        <c:manualLayout>
          <c:layoutTarget val="inner"/>
          <c:xMode val="edge"/>
          <c:yMode val="edge"/>
          <c:x val="0.162053162472338"/>
          <c:y val="0.250804458983337"/>
          <c:w val="0.676325716638361"/>
          <c:h val="0.54840858796218"/>
        </c:manualLayout>
      </c:layout>
      <c:doughnutChart>
        <c:varyColors val="1"/>
        <c:ser>
          <c:idx val="0"/>
          <c:order val="0"/>
          <c:tx>
            <c:strRef>
              <c:f>'[IRC4 Data for Webinar.xlsx]Latin America'!$B$4</c:f>
              <c:strCache>
                <c:ptCount val="1"/>
                <c:pt idx="0">
                  <c:v>Latin America</c:v>
                </c:pt>
              </c:strCache>
            </c:strRef>
          </c:tx>
          <c:spPr>
            <a:ln>
              <a:solidFill>
                <a:schemeClr val="bg1"/>
              </a:solidFill>
            </a:ln>
          </c:spPr>
          <c:dPt>
            <c:idx val="0"/>
            <c:bubble3D val="0"/>
            <c:spPr>
              <a:solidFill>
                <a:srgbClr val="4BA677"/>
              </a:solidFill>
              <a:ln>
                <a:solidFill>
                  <a:schemeClr val="bg1"/>
                </a:solidFill>
              </a:ln>
            </c:spPr>
          </c:dPt>
          <c:dPt>
            <c:idx val="1"/>
            <c:bubble3D val="0"/>
            <c:spPr>
              <a:solidFill>
                <a:schemeClr val="accent1"/>
              </a:solidFill>
              <a:ln>
                <a:solidFill>
                  <a:schemeClr val="bg1"/>
                </a:solidFill>
              </a:ln>
            </c:spPr>
          </c:dPt>
          <c:dPt>
            <c:idx val="2"/>
            <c:bubble3D val="0"/>
            <c:spPr>
              <a:solidFill>
                <a:srgbClr val="D2E8DD"/>
              </a:solidFill>
              <a:ln>
                <a:solidFill>
                  <a:schemeClr val="bg1"/>
                </a:solidFill>
              </a:ln>
            </c:spPr>
          </c:dPt>
          <c:dPt>
            <c:idx val="3"/>
            <c:bubble3D val="0"/>
            <c:spPr>
              <a:solidFill>
                <a:srgbClr val="78BC99"/>
              </a:solidFill>
              <a:ln>
                <a:solidFill>
                  <a:schemeClr val="bg1"/>
                </a:solidFill>
              </a:ln>
            </c:spPr>
          </c:dPt>
          <c:dLbls>
            <c:dLbl>
              <c:idx val="0"/>
              <c:layout>
                <c:manualLayout>
                  <c:x val="0.0235829344861304"/>
                  <c:y val="0.0314722799145861"/>
                </c:manualLayout>
              </c:layout>
              <c:tx>
                <c:rich>
                  <a:bodyPr/>
                  <a:lstStyle/>
                  <a:p>
                    <a:r>
                      <a:rPr lang="en-US" sz="1800" dirty="0"/>
                      <a:t>38</a:t>
                    </a:r>
                    <a:r>
                      <a:rPr lang="en-US" sz="1200" b="0" dirty="0"/>
                      <a:t>%</a:t>
                    </a:r>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0281987545674438"/>
                  <c:y val="-0.0244934860835168"/>
                </c:manualLayout>
              </c:layout>
              <c:tx>
                <c:rich>
                  <a:bodyPr/>
                  <a:lstStyle/>
                  <a:p>
                    <a:pPr algn="ctr">
                      <a:defRPr sz="1800" b="1">
                        <a:solidFill>
                          <a:srgbClr val="FFFFFF"/>
                        </a:solidFill>
                      </a:defRPr>
                    </a:pPr>
                    <a:r>
                      <a:rPr lang="en-US" sz="1800" b="1" dirty="0">
                        <a:solidFill>
                          <a:srgbClr val="FFFFFF"/>
                        </a:solidFill>
                      </a:rPr>
                      <a:t>39</a:t>
                    </a:r>
                    <a:r>
                      <a:rPr lang="en-US" sz="1200" b="0" dirty="0">
                        <a:solidFill>
                          <a:srgbClr val="FFFFFF"/>
                        </a:solidFill>
                      </a:rPr>
                      <a:t>%</a:t>
                    </a:r>
                    <a:endParaRPr lang="en-US" sz="1400" b="0" dirty="0">
                      <a:solidFill>
                        <a:srgbClr val="FFFFFF"/>
                      </a:solidFill>
                    </a:endParaRPr>
                  </a:p>
                </c:rich>
              </c:tx>
              <c:spP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00284004940558901"/>
                  <c:y val="-0.00104409616200767"/>
                </c:manualLayout>
              </c:layout>
              <c:tx>
                <c:rich>
                  <a:bodyPr/>
                  <a:lstStyle/>
                  <a:p>
                    <a:r>
                      <a:rPr lang="en-US" sz="1800" dirty="0"/>
                      <a:t>8</a:t>
                    </a:r>
                    <a:r>
                      <a:rPr lang="en-US" sz="1200" b="0" dirty="0"/>
                      <a:t>%</a:t>
                    </a:r>
                  </a:p>
                </c:rich>
              </c:tx>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0237092789871854"/>
                  <c:y val="0.00321762728103922"/>
                </c:manualLayout>
              </c:layout>
              <c:tx>
                <c:rich>
                  <a:bodyPr/>
                  <a:lstStyle/>
                  <a:p>
                    <a:r>
                      <a:rPr lang="en-US" sz="1800" dirty="0"/>
                      <a:t>15</a:t>
                    </a:r>
                    <a:r>
                      <a:rPr lang="en-US" sz="1200" b="0" dirty="0"/>
                      <a:t>%</a:t>
                    </a:r>
                    <a:endParaRPr lang="en-US" sz="600" b="0"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lgn="ctr">
                  <a:defRPr sz="1800" b="1">
                    <a:solidFill>
                      <a:schemeClr val="accent2"/>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'[IRC4 Data for Webinar.xlsx]Latin America'!$A$5:$A$8</c:f>
              <c:strCache>
                <c:ptCount val="4"/>
                <c:pt idx="0">
                  <c:v>School reputation</c:v>
                </c:pt>
                <c:pt idx="1">
                  <c:v>Career prospects</c:v>
                </c:pt>
                <c:pt idx="2">
                  <c:v>Location</c:v>
                </c:pt>
                <c:pt idx="3">
                  <c:v>Cost</c:v>
                </c:pt>
              </c:strCache>
            </c:strRef>
          </c:cat>
          <c:val>
            <c:numRef>
              <c:f>'[IRC4 Data for Webinar.xlsx]Latin America'!$B$5:$B$8</c:f>
              <c:numCache>
                <c:formatCode>0%</c:formatCode>
                <c:ptCount val="4"/>
                <c:pt idx="0">
                  <c:v>0.38</c:v>
                </c:pt>
                <c:pt idx="1">
                  <c:v>0.39</c:v>
                </c:pt>
                <c:pt idx="2">
                  <c:v>0.08</c:v>
                </c:pt>
                <c:pt idx="3">
                  <c:v>0.15</c:v>
                </c:pt>
              </c:numCache>
            </c:numRef>
          </c:val>
        </c:ser>
        <c:dLbls>
          <c:showLegendKey val="0"/>
          <c:showVal val="0"/>
          <c:showCatName val="0"/>
          <c:showSerName val="0"/>
          <c:showPercent val="0"/>
          <c:showBubbleSize val="0"/>
          <c:showLeaderLines val="1"/>
        </c:dLbls>
        <c:firstSliceAng val="0"/>
        <c:holeSize val="50"/>
      </c:doughnutChart>
    </c:plotArea>
    <c:legend>
      <c:legendPos val="b"/>
      <c:layout>
        <c:manualLayout>
          <c:xMode val="edge"/>
          <c:yMode val="edge"/>
          <c:x val="0.0629676805105244"/>
          <c:y val="0.846868191414291"/>
          <c:w val="0.885267870927899"/>
          <c:h val="0.046685119877012"/>
        </c:manualLayout>
      </c:layout>
      <c:overlay val="0"/>
      <c:txPr>
        <a:bodyPr/>
        <a:lstStyle/>
        <a:p>
          <a:pPr>
            <a:defRPr sz="1200"/>
          </a:pPr>
          <a:endParaRPr lang="en-US"/>
        </a:p>
      </c:txPr>
    </c:legend>
    <c:plotVisOnly val="1"/>
    <c:dispBlanksAs val="zero"/>
    <c:showDLblsOverMax val="0"/>
  </c:chart>
  <c:txPr>
    <a:bodyPr/>
    <a:lstStyle/>
    <a:p>
      <a:pPr>
        <a:defRPr sz="1800">
          <a:latin typeface="Verdana"/>
          <a:cs typeface="Verdana"/>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 of students who thought “recommendations from peers” was  “very important” for school reputation</a:t>
            </a:r>
          </a:p>
        </c:rich>
      </c:tx>
      <c:layout>
        <c:manualLayout>
          <c:xMode val="edge"/>
          <c:yMode val="edge"/>
          <c:x val="0.124062554680665"/>
          <c:y val="0.0"/>
        </c:manualLayout>
      </c:layout>
      <c:overlay val="1"/>
    </c:title>
    <c:autoTitleDeleted val="0"/>
    <c:plotArea>
      <c:layout>
        <c:manualLayout>
          <c:layoutTarget val="inner"/>
          <c:xMode val="edge"/>
          <c:yMode val="edge"/>
          <c:x val="0.0389745527506717"/>
          <c:y val="0.227390753787355"/>
          <c:w val="0.902406174869184"/>
          <c:h val="0.624753649214901"/>
        </c:manualLayout>
      </c:layout>
      <c:barChart>
        <c:barDir val="col"/>
        <c:grouping val="clustered"/>
        <c:varyColors val="0"/>
        <c:ser>
          <c:idx val="0"/>
          <c:order val="0"/>
          <c:spPr>
            <a:solidFill>
              <a:schemeClr val="accent1"/>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'Latin America'!$C$45:$C$48</c:f>
              <c:strCache>
                <c:ptCount val="4"/>
                <c:pt idx="0">
                  <c:v>China
n=264</c:v>
                </c:pt>
                <c:pt idx="1">
                  <c:v>India
n=1,313</c:v>
                </c:pt>
                <c:pt idx="2">
                  <c:v>Latin America
n=137</c:v>
                </c:pt>
                <c:pt idx="3">
                  <c:v>Sub-Saharan Africa
n=146</c:v>
                </c:pt>
              </c:strCache>
            </c:strRef>
          </c:cat>
          <c:val>
            <c:numRef>
              <c:f>'Latin America'!$D$45:$D$48</c:f>
              <c:numCache>
                <c:formatCode>0%</c:formatCode>
                <c:ptCount val="4"/>
                <c:pt idx="0">
                  <c:v>0.19</c:v>
                </c:pt>
                <c:pt idx="1">
                  <c:v>0.2</c:v>
                </c:pt>
                <c:pt idx="2">
                  <c:v>0.3</c:v>
                </c:pt>
                <c:pt idx="3">
                  <c:v>0.18</c:v>
                </c:pt>
              </c:numCache>
            </c:numRef>
          </c:val>
        </c:ser>
        <c:dLbls>
          <c:showLegendKey val="0"/>
          <c:showVal val="1"/>
          <c:showCatName val="0"/>
          <c:showSerName val="0"/>
          <c:showPercent val="0"/>
          <c:showBubbleSize val="0"/>
        </c:dLbls>
        <c:gapWidth val="150"/>
        <c:axId val="2119960200"/>
        <c:axId val="2119968664"/>
      </c:barChart>
      <c:catAx>
        <c:axId val="2119960200"/>
        <c:scaling>
          <c:orientation val="minMax"/>
        </c:scaling>
        <c:delete val="0"/>
        <c:axPos val="b"/>
        <c:numFmt formatCode="General" sourceLinked="0"/>
        <c:majorTickMark val="out"/>
        <c:minorTickMark val="none"/>
        <c:tickLblPos val="nextTo"/>
        <c:txPr>
          <a:bodyPr/>
          <a:lstStyle/>
          <a:p>
            <a:pPr>
              <a:defRPr sz="1200"/>
            </a:pPr>
            <a:endParaRPr lang="en-US"/>
          </a:p>
        </c:txPr>
        <c:crossAx val="2119968664"/>
        <c:crosses val="autoZero"/>
        <c:auto val="1"/>
        <c:lblAlgn val="ctr"/>
        <c:lblOffset val="100"/>
        <c:noMultiLvlLbl val="0"/>
      </c:catAx>
      <c:valAx>
        <c:axId val="2119968664"/>
        <c:scaling>
          <c:orientation val="minMax"/>
        </c:scaling>
        <c:delete val="1"/>
        <c:axPos val="l"/>
        <c:numFmt formatCode="0%" sourceLinked="1"/>
        <c:majorTickMark val="out"/>
        <c:minorTickMark val="none"/>
        <c:tickLblPos val="nextTo"/>
        <c:crossAx val="2119960200"/>
        <c:crosses val="autoZero"/>
        <c:crossBetween val="between"/>
      </c:valAx>
    </c:plotArea>
    <c:plotVisOnly val="1"/>
    <c:dispBlanksAs val="gap"/>
    <c:showDLblsOverMax val="0"/>
  </c:chart>
  <c:txPr>
    <a:bodyPr/>
    <a:lstStyle/>
    <a:p>
      <a:pPr>
        <a:defRPr sz="1400">
          <a:latin typeface="Verdana"/>
          <a:cs typeface="Verdana"/>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183711286089239"/>
          <c:y val="0.021745272115541"/>
          <c:w val="0.873803705055763"/>
          <c:h val="0.88039417508749"/>
        </c:manualLayout>
      </c:layout>
      <c:barChart>
        <c:barDir val="col"/>
        <c:grouping val="clustered"/>
        <c:varyColors val="0"/>
        <c:ser>
          <c:idx val="0"/>
          <c:order val="0"/>
          <c:tx>
            <c:strRef>
              <c:f>'Latin America'!$C$30</c:f>
              <c:strCache>
                <c:ptCount val="1"/>
                <c:pt idx="0">
                  <c:v>Large</c:v>
                </c:pt>
              </c:strCache>
            </c:strRef>
          </c:tx>
          <c:spPr>
            <a:solidFill>
              <a:schemeClr val="accent1"/>
            </a:solidFill>
          </c:spPr>
          <c:invertIfNegative val="0"/>
          <c:dLbls>
            <c:spPr>
              <a:noFill/>
              <a:ln>
                <a:noFill/>
              </a:ln>
              <a:effectLst/>
            </c:spPr>
            <c:txPr>
              <a:bodyPr/>
              <a:lstStyle/>
              <a:p>
                <a:pPr>
                  <a:defRPr sz="14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'Latin America'!$D$29:$F$29</c:f>
              <c:strCache>
                <c:ptCount val="3"/>
                <c:pt idx="0">
                  <c:v>Reach School</c:v>
                </c:pt>
                <c:pt idx="1">
                  <c:v>Match School</c:v>
                </c:pt>
                <c:pt idx="2">
                  <c:v>Safety School</c:v>
                </c:pt>
              </c:strCache>
            </c:strRef>
          </c:cat>
          <c:val>
            <c:numRef>
              <c:f>'Latin America'!$D$30:$F$30</c:f>
              <c:numCache>
                <c:formatCode>0%</c:formatCode>
                <c:ptCount val="3"/>
                <c:pt idx="0">
                  <c:v>0.79</c:v>
                </c:pt>
                <c:pt idx="1">
                  <c:v>0.64</c:v>
                </c:pt>
                <c:pt idx="2">
                  <c:v>0.66</c:v>
                </c:pt>
              </c:numCache>
            </c:numRef>
          </c:val>
        </c:ser>
        <c:ser>
          <c:idx val="1"/>
          <c:order val="1"/>
          <c:tx>
            <c:strRef>
              <c:f>'Latin America'!$C$31</c:f>
              <c:strCache>
                <c:ptCount val="1"/>
                <c:pt idx="0">
                  <c:v>Medium</c:v>
                </c:pt>
              </c:strCache>
            </c:strRef>
          </c:tx>
          <c:spPr>
            <a:solidFill>
              <a:srgbClr val="4BA677"/>
            </a:solidFill>
          </c:spPr>
          <c:invertIfNegative val="0"/>
          <c:dLbls>
            <c:spPr>
              <a:noFill/>
              <a:ln>
                <a:noFill/>
              </a:ln>
              <a:effectLst/>
            </c:spPr>
            <c:txPr>
              <a:bodyPr/>
              <a:lstStyle/>
              <a:p>
                <a:pPr algn="ctr">
                  <a:defRPr sz="14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'Latin America'!$D$29:$F$29</c:f>
              <c:strCache>
                <c:ptCount val="3"/>
                <c:pt idx="0">
                  <c:v>Reach School</c:v>
                </c:pt>
                <c:pt idx="1">
                  <c:v>Match School</c:v>
                </c:pt>
                <c:pt idx="2">
                  <c:v>Safety School</c:v>
                </c:pt>
              </c:strCache>
            </c:strRef>
          </c:cat>
          <c:val>
            <c:numRef>
              <c:f>'Latin America'!$D$31:$F$31</c:f>
              <c:numCache>
                <c:formatCode>0%</c:formatCode>
                <c:ptCount val="3"/>
                <c:pt idx="0">
                  <c:v>0.11</c:v>
                </c:pt>
                <c:pt idx="1">
                  <c:v>0.27</c:v>
                </c:pt>
                <c:pt idx="2">
                  <c:v>0.2</c:v>
                </c:pt>
              </c:numCache>
            </c:numRef>
          </c:val>
        </c:ser>
        <c:ser>
          <c:idx val="2"/>
          <c:order val="2"/>
          <c:tx>
            <c:strRef>
              <c:f>'Latin America'!$C$32</c:f>
              <c:strCache>
                <c:ptCount val="1"/>
                <c:pt idx="0">
                  <c:v>Small</c:v>
                </c:pt>
              </c:strCache>
            </c:strRef>
          </c:tx>
          <c:spPr>
            <a:solidFill>
              <a:srgbClr val="D2E8DD"/>
            </a:solidFill>
          </c:spPr>
          <c:invertIfNegative val="0"/>
          <c:dLbls>
            <c:spPr>
              <a:noFill/>
              <a:ln>
                <a:noFill/>
              </a:ln>
              <a:effectLst/>
            </c:spPr>
            <c:txPr>
              <a:bodyPr/>
              <a:lstStyle/>
              <a:p>
                <a:pPr algn="ctr">
                  <a:defRPr sz="14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'Latin America'!$D$29:$F$29</c:f>
              <c:strCache>
                <c:ptCount val="3"/>
                <c:pt idx="0">
                  <c:v>Reach School</c:v>
                </c:pt>
                <c:pt idx="1">
                  <c:v>Match School</c:v>
                </c:pt>
                <c:pt idx="2">
                  <c:v>Safety School</c:v>
                </c:pt>
              </c:strCache>
            </c:strRef>
          </c:cat>
          <c:val>
            <c:numRef>
              <c:f>'Latin America'!$D$32:$F$32</c:f>
              <c:numCache>
                <c:formatCode>0%</c:formatCode>
                <c:ptCount val="3"/>
                <c:pt idx="0">
                  <c:v>0.09</c:v>
                </c:pt>
                <c:pt idx="1">
                  <c:v>0.09</c:v>
                </c:pt>
                <c:pt idx="2">
                  <c:v>0.14</c:v>
                </c:pt>
              </c:numCache>
            </c:numRef>
          </c:val>
        </c:ser>
        <c:dLbls>
          <c:showLegendKey val="0"/>
          <c:showVal val="1"/>
          <c:showCatName val="0"/>
          <c:showSerName val="0"/>
          <c:showPercent val="0"/>
          <c:showBubbleSize val="0"/>
        </c:dLbls>
        <c:gapWidth val="150"/>
        <c:axId val="2120020408"/>
        <c:axId val="2120023560"/>
      </c:barChart>
      <c:catAx>
        <c:axId val="2120020408"/>
        <c:scaling>
          <c:orientation val="minMax"/>
        </c:scaling>
        <c:delete val="0"/>
        <c:axPos val="b"/>
        <c:numFmt formatCode="General" sourceLinked="0"/>
        <c:majorTickMark val="out"/>
        <c:minorTickMark val="none"/>
        <c:tickLblPos val="nextTo"/>
        <c:txPr>
          <a:bodyPr/>
          <a:lstStyle/>
          <a:p>
            <a:pPr>
              <a:defRPr sz="1400" b="1"/>
            </a:pPr>
            <a:endParaRPr lang="en-US"/>
          </a:p>
        </c:txPr>
        <c:crossAx val="2120023560"/>
        <c:crosses val="autoZero"/>
        <c:auto val="1"/>
        <c:lblAlgn val="ctr"/>
        <c:lblOffset val="100"/>
        <c:noMultiLvlLbl val="0"/>
      </c:catAx>
      <c:valAx>
        <c:axId val="2120023560"/>
        <c:scaling>
          <c:orientation val="minMax"/>
        </c:scaling>
        <c:delete val="1"/>
        <c:axPos val="l"/>
        <c:numFmt formatCode="0%" sourceLinked="1"/>
        <c:majorTickMark val="out"/>
        <c:minorTickMark val="none"/>
        <c:tickLblPos val="nextTo"/>
        <c:crossAx val="2120020408"/>
        <c:crosses val="autoZero"/>
        <c:crossBetween val="between"/>
      </c:valAx>
    </c:plotArea>
    <c:legend>
      <c:legendPos val="r"/>
      <c:layout/>
      <c:overlay val="0"/>
      <c:txPr>
        <a:bodyPr/>
        <a:lstStyle/>
        <a:p>
          <a:pPr>
            <a:defRPr sz="2000"/>
          </a:pPr>
          <a:endParaRPr lang="en-US"/>
        </a:p>
      </c:txPr>
    </c:legend>
    <c:plotVisOnly val="1"/>
    <c:dispBlanksAs val="gap"/>
    <c:showDLblsOverMax val="0"/>
  </c:chart>
  <c:txPr>
    <a:bodyPr/>
    <a:lstStyle/>
    <a:p>
      <a:pPr>
        <a:defRPr>
          <a:latin typeface="Verdana"/>
          <a:cs typeface="Verdana"/>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215748031496"/>
          <c:y val="0.0752688172043011"/>
          <c:w val="0.519275065616798"/>
          <c:h val="0.83754042841419"/>
        </c:manualLayout>
      </c:layout>
      <c:doughnutChart>
        <c:varyColors val="1"/>
        <c:ser>
          <c:idx val="0"/>
          <c:order val="0"/>
          <c:tx>
            <c:strRef>
              <c:f>'[IRC4 Data for Webinar.xlsx]Sub-saharan'!$B$8</c:f>
              <c:strCache>
                <c:ptCount val="1"/>
                <c:pt idx="0">
                  <c:v>Sub-Saharan Africa</c:v>
                </c:pt>
              </c:strCache>
            </c:strRef>
          </c:tx>
          <c:spPr>
            <a:solidFill>
              <a:srgbClr val="FEB91D"/>
            </a:solidFill>
            <a:ln>
              <a:solidFill>
                <a:schemeClr val="bg1"/>
              </a:solidFill>
            </a:ln>
          </c:spPr>
          <c:dPt>
            <c:idx val="0"/>
            <c:bubble3D val="0"/>
            <c:spPr>
              <a:solidFill>
                <a:srgbClr val="4BA677"/>
              </a:solidFill>
              <a:ln>
                <a:solidFill>
                  <a:schemeClr val="bg1"/>
                </a:solidFill>
              </a:ln>
            </c:spPr>
          </c:dPt>
          <c:dPt>
            <c:idx val="1"/>
            <c:bubble3D val="0"/>
            <c:spPr>
              <a:solidFill>
                <a:schemeClr val="accent1"/>
              </a:solidFill>
              <a:ln>
                <a:solidFill>
                  <a:schemeClr val="bg1"/>
                </a:solidFill>
              </a:ln>
            </c:spPr>
          </c:dPt>
          <c:dPt>
            <c:idx val="2"/>
            <c:bubble3D val="0"/>
            <c:spPr>
              <a:solidFill>
                <a:srgbClr val="A5D2BA">
                  <a:alpha val="70000"/>
                </a:srgbClr>
              </a:solidFill>
              <a:ln>
                <a:solidFill>
                  <a:schemeClr val="bg1"/>
                </a:solidFill>
              </a:ln>
            </c:spPr>
          </c:dPt>
          <c:dPt>
            <c:idx val="3"/>
            <c:bubble3D val="0"/>
            <c:spPr>
              <a:solidFill>
                <a:srgbClr val="78BC99"/>
              </a:solidFill>
              <a:ln>
                <a:solidFill>
                  <a:schemeClr val="bg1"/>
                </a:solidFill>
              </a:ln>
            </c:spPr>
          </c:dPt>
          <c:dLbls>
            <c:dLbl>
              <c:idx val="0"/>
              <c:layout>
                <c:manualLayout>
                  <c:x val="0.017197676679304"/>
                  <c:y val="0.00845019372578424"/>
                </c:manualLayout>
              </c:layout>
              <c:tx>
                <c:rich>
                  <a:bodyPr/>
                  <a:lstStyle/>
                  <a:p>
                    <a:r>
                      <a:rPr lang="en-US" b="1" dirty="0">
                        <a:solidFill>
                          <a:schemeClr val="tx1"/>
                        </a:solidFill>
                      </a:rPr>
                      <a:t>27</a:t>
                    </a:r>
                    <a:r>
                      <a:rPr lang="en-US" sz="1200" b="0" dirty="0">
                        <a:solidFill>
                          <a:schemeClr val="tx1"/>
                        </a:solidFill>
                      </a:rPr>
                      <a:t>%</a:t>
                    </a:r>
                    <a:endParaRPr lang="en-US" sz="1000" b="0" dirty="0"/>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00043744531933514"/>
                  <c:y val="-0.00250499937507811"/>
                </c:manualLayout>
              </c:layout>
              <c:tx>
                <c:rich>
                  <a:bodyPr/>
                  <a:lstStyle/>
                  <a:p>
                    <a:r>
                      <a:rPr lang="en-US" b="1" dirty="0">
                        <a:solidFill>
                          <a:schemeClr val="tx1"/>
                        </a:solidFill>
                      </a:rPr>
                      <a:t>40</a:t>
                    </a:r>
                    <a:r>
                      <a:rPr lang="en-US" sz="1200" b="0" dirty="0">
                        <a:solidFill>
                          <a:schemeClr val="tx1"/>
                        </a:solidFill>
                      </a:rPr>
                      <a:t>%</a:t>
                    </a:r>
                    <a:endParaRPr lang="en-US" sz="1000" b="0" dirty="0">
                      <a:solidFill>
                        <a:schemeClr val="bg1"/>
                      </a:solidFill>
                    </a:endParaRPr>
                  </a:p>
                </c:rich>
              </c:tx>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00640055409740449"/>
                  <c:y val="0.000320584926884067"/>
                </c:manualLayout>
              </c:layout>
              <c:tx>
                <c:rich>
                  <a:bodyPr/>
                  <a:lstStyle/>
                  <a:p>
                    <a:r>
                      <a:rPr lang="en-US" sz="2000" b="1" dirty="0">
                        <a:solidFill>
                          <a:schemeClr val="tx1"/>
                        </a:solidFill>
                      </a:rPr>
                      <a:t>3</a:t>
                    </a:r>
                    <a:r>
                      <a:rPr lang="en-US" sz="1200" b="0" dirty="0">
                        <a:solidFill>
                          <a:schemeClr val="tx1"/>
                        </a:solidFill>
                      </a:rPr>
                      <a:t>%</a:t>
                    </a:r>
                    <a:endParaRPr lang="en-US" sz="1000" b="0" dirty="0">
                      <a:solidFill>
                        <a:schemeClr val="bg1"/>
                      </a:solidFill>
                    </a:endParaRPr>
                  </a:p>
                </c:rich>
              </c:tx>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0178210362593565"/>
                  <c:y val="0.032336582927134"/>
                </c:manualLayout>
              </c:layout>
              <c:tx>
                <c:rich>
                  <a:bodyPr/>
                  <a:lstStyle/>
                  <a:p>
                    <a:r>
                      <a:rPr lang="en-US" b="1" dirty="0">
                        <a:solidFill>
                          <a:schemeClr val="tx1"/>
                        </a:solidFill>
                      </a:rPr>
                      <a:t>30</a:t>
                    </a:r>
                    <a:r>
                      <a:rPr lang="en-US" sz="1200" b="0" dirty="0">
                        <a:solidFill>
                          <a:schemeClr val="tx1"/>
                        </a:solidFill>
                      </a:rPr>
                      <a:t>%</a:t>
                    </a:r>
                    <a:endParaRPr lang="en-US" sz="1200" b="0" dirty="0"/>
                  </a:p>
                </c:rich>
              </c:tx>
              <c:showLegendKey val="0"/>
              <c:showVal val="1"/>
              <c:showCatName val="0"/>
              <c:showSerName val="0"/>
              <c:showPercent val="0"/>
              <c:showBubbleSize val="0"/>
              <c:extLst>
                <c:ext xmlns:c15="http://schemas.microsoft.com/office/drawing/2012/chart" uri="{CE6537A1-D6FC-4f65-9D91-7224C49458BB}">
                  <c15:layout/>
                </c:ext>
              </c:extLst>
            </c:dLbl>
            <c:spPr>
              <a:noFill/>
            </c:spPr>
            <c:txPr>
              <a:bodyPr/>
              <a:lstStyle/>
              <a:p>
                <a:pPr algn="ctr">
                  <a:defRPr b="1">
                    <a:solidFill>
                      <a:schemeClr val="tx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'[IRC4 Data for Webinar.xlsx]Sub-saharan'!$A$9:$A$12</c:f>
              <c:strCache>
                <c:ptCount val="4"/>
                <c:pt idx="0">
                  <c:v>School reputation</c:v>
                </c:pt>
                <c:pt idx="1">
                  <c:v>Career prospects</c:v>
                </c:pt>
                <c:pt idx="2">
                  <c:v>Location</c:v>
                </c:pt>
                <c:pt idx="3">
                  <c:v>Cost</c:v>
                </c:pt>
              </c:strCache>
            </c:strRef>
          </c:cat>
          <c:val>
            <c:numRef>
              <c:f>'[IRC4 Data for Webinar.xlsx]Sub-saharan'!$B$9:$B$12</c:f>
              <c:numCache>
                <c:formatCode>0%</c:formatCode>
                <c:ptCount val="4"/>
                <c:pt idx="0">
                  <c:v>0.27</c:v>
                </c:pt>
                <c:pt idx="1">
                  <c:v>0.4</c:v>
                </c:pt>
                <c:pt idx="2">
                  <c:v>0.03</c:v>
                </c:pt>
                <c:pt idx="3">
                  <c:v>0.3</c:v>
                </c:pt>
              </c:numCache>
            </c:numRef>
          </c:val>
        </c:ser>
        <c:dLbls>
          <c:showLegendKey val="0"/>
          <c:showVal val="0"/>
          <c:showCatName val="0"/>
          <c:showSerName val="0"/>
          <c:showPercent val="0"/>
          <c:showBubbleSize val="0"/>
          <c:showLeaderLines val="1"/>
        </c:dLbls>
        <c:firstSliceAng val="0"/>
        <c:holeSize val="50"/>
      </c:doughnutChart>
    </c:plotArea>
    <c:legend>
      <c:legendPos val="r"/>
      <c:layout>
        <c:manualLayout>
          <c:xMode val="edge"/>
          <c:yMode val="edge"/>
          <c:x val="0.659377427821522"/>
          <c:y val="0.310800837395325"/>
          <c:w val="0.282306551958783"/>
          <c:h val="0.314213848268966"/>
        </c:manualLayout>
      </c:layout>
      <c:overlay val="0"/>
      <c:txPr>
        <a:bodyPr/>
        <a:lstStyle/>
        <a:p>
          <a:pPr>
            <a:defRPr sz="1200"/>
          </a:pPr>
          <a:endParaRPr lang="en-US"/>
        </a:p>
      </c:txPr>
    </c:legend>
    <c:plotVisOnly val="1"/>
    <c:dispBlanksAs val="zero"/>
    <c:showDLblsOverMax val="0"/>
  </c:chart>
  <c:txPr>
    <a:bodyPr/>
    <a:lstStyle/>
    <a:p>
      <a:pPr>
        <a:defRPr sz="1800">
          <a:latin typeface="Verdana"/>
          <a:cs typeface="Verdana"/>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517137816789295"/>
          <c:y val="0.212765957446808"/>
          <c:w val="0.899261434533798"/>
          <c:h val="0.52281342491763"/>
        </c:manualLayout>
      </c:layout>
      <c:barChart>
        <c:barDir val="col"/>
        <c:grouping val="clustered"/>
        <c:varyColors val="0"/>
        <c:ser>
          <c:idx val="0"/>
          <c:order val="0"/>
          <c:tx>
            <c:strRef>
              <c:f>'Sub-saharan'!$H$26</c:f>
              <c:strCache>
                <c:ptCount val="1"/>
                <c:pt idx="0">
                  <c:v>China</c:v>
                </c:pt>
              </c:strCache>
            </c:strRef>
          </c:tx>
          <c:spPr>
            <a:solidFill>
              <a:schemeClr val="accent1"/>
            </a:solidFill>
          </c:spPr>
          <c:invertIfNegative val="0"/>
          <c:dLbls>
            <c:spPr>
              <a:noFill/>
              <a:ln>
                <a:noFill/>
              </a:ln>
              <a:effectLst/>
            </c:spPr>
            <c:txPr>
              <a:bodyPr/>
              <a:lstStyle/>
              <a:p>
                <a:pPr algn="ct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'Sub-saharan'!$G$27:$G$30</c:f>
              <c:strCache>
                <c:ptCount val="4"/>
                <c:pt idx="0">
                  <c:v>Annual tuition and fees (before financial aid and scholarships)</c:v>
                </c:pt>
                <c:pt idx="1">
                  <c:v>Availability of financial aid and scholarships awarded by institutions</c:v>
                </c:pt>
                <c:pt idx="2">
                  <c:v>Duration of program</c:v>
                </c:pt>
                <c:pt idx="3">
                  <c:v>Cost of living</c:v>
                </c:pt>
              </c:strCache>
            </c:strRef>
          </c:cat>
          <c:val>
            <c:numRef>
              <c:f>'Sub-saharan'!$H$27:$H$30</c:f>
              <c:numCache>
                <c:formatCode>0%</c:formatCode>
                <c:ptCount val="4"/>
                <c:pt idx="0">
                  <c:v>0.29</c:v>
                </c:pt>
                <c:pt idx="1">
                  <c:v>0.14</c:v>
                </c:pt>
                <c:pt idx="2">
                  <c:v>0.17</c:v>
                </c:pt>
                <c:pt idx="3">
                  <c:v>0.17</c:v>
                </c:pt>
              </c:numCache>
            </c:numRef>
          </c:val>
        </c:ser>
        <c:ser>
          <c:idx val="1"/>
          <c:order val="1"/>
          <c:tx>
            <c:strRef>
              <c:f>'Sub-saharan'!$I$26</c:f>
              <c:strCache>
                <c:ptCount val="1"/>
                <c:pt idx="0">
                  <c:v>India</c:v>
                </c:pt>
              </c:strCache>
            </c:strRef>
          </c:tx>
          <c:spPr>
            <a:solidFill>
              <a:srgbClr val="4BA677"/>
            </a:solidFill>
          </c:spPr>
          <c:invertIfNegative val="0"/>
          <c:dLbls>
            <c:spPr>
              <a:noFill/>
              <a:ln>
                <a:noFill/>
              </a:ln>
              <a:effectLst/>
            </c:spPr>
            <c:txPr>
              <a:bodyPr/>
              <a:lstStyle/>
              <a:p>
                <a:pPr algn="ct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'Sub-saharan'!$G$27:$G$30</c:f>
              <c:strCache>
                <c:ptCount val="4"/>
                <c:pt idx="0">
                  <c:v>Annual tuition and fees (before financial aid and scholarships)</c:v>
                </c:pt>
                <c:pt idx="1">
                  <c:v>Availability of financial aid and scholarships awarded by institutions</c:v>
                </c:pt>
                <c:pt idx="2">
                  <c:v>Duration of program</c:v>
                </c:pt>
                <c:pt idx="3">
                  <c:v>Cost of living</c:v>
                </c:pt>
              </c:strCache>
            </c:strRef>
          </c:cat>
          <c:val>
            <c:numRef>
              <c:f>'Sub-saharan'!$I$27:$I$30</c:f>
              <c:numCache>
                <c:formatCode>0%</c:formatCode>
                <c:ptCount val="4"/>
                <c:pt idx="0">
                  <c:v>0.46</c:v>
                </c:pt>
                <c:pt idx="1">
                  <c:v>0.3</c:v>
                </c:pt>
                <c:pt idx="2">
                  <c:v>0.4</c:v>
                </c:pt>
                <c:pt idx="3">
                  <c:v>0.27</c:v>
                </c:pt>
              </c:numCache>
            </c:numRef>
          </c:val>
        </c:ser>
        <c:ser>
          <c:idx val="2"/>
          <c:order val="2"/>
          <c:tx>
            <c:strRef>
              <c:f>'Sub-saharan'!$J$26</c:f>
              <c:strCache>
                <c:ptCount val="1"/>
                <c:pt idx="0">
                  <c:v>Latin America</c:v>
                </c:pt>
              </c:strCache>
            </c:strRef>
          </c:tx>
          <c:spPr>
            <a:solidFill>
              <a:srgbClr val="A5D2BA"/>
            </a:solidFill>
          </c:spPr>
          <c:invertIfNegative val="0"/>
          <c:dLbls>
            <c:spPr>
              <a:noFill/>
              <a:ln>
                <a:noFill/>
              </a:ln>
              <a:effectLst/>
            </c:spPr>
            <c:txPr>
              <a:bodyPr/>
              <a:lstStyle/>
              <a:p>
                <a:pPr algn="ct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'Sub-saharan'!$G$27:$G$30</c:f>
              <c:strCache>
                <c:ptCount val="4"/>
                <c:pt idx="0">
                  <c:v>Annual tuition and fees (before financial aid and scholarships)</c:v>
                </c:pt>
                <c:pt idx="1">
                  <c:v>Availability of financial aid and scholarships awarded by institutions</c:v>
                </c:pt>
                <c:pt idx="2">
                  <c:v>Duration of program</c:v>
                </c:pt>
                <c:pt idx="3">
                  <c:v>Cost of living</c:v>
                </c:pt>
              </c:strCache>
            </c:strRef>
          </c:cat>
          <c:val>
            <c:numRef>
              <c:f>'Sub-saharan'!$J$27:$J$30</c:f>
              <c:numCache>
                <c:formatCode>0%</c:formatCode>
                <c:ptCount val="4"/>
                <c:pt idx="0">
                  <c:v>0.26</c:v>
                </c:pt>
                <c:pt idx="1">
                  <c:v>0.36</c:v>
                </c:pt>
                <c:pt idx="2">
                  <c:v>0.27</c:v>
                </c:pt>
                <c:pt idx="3">
                  <c:v>0.23</c:v>
                </c:pt>
              </c:numCache>
            </c:numRef>
          </c:val>
        </c:ser>
        <c:ser>
          <c:idx val="3"/>
          <c:order val="3"/>
          <c:tx>
            <c:strRef>
              <c:f>'Sub-saharan'!$K$26</c:f>
              <c:strCache>
                <c:ptCount val="1"/>
                <c:pt idx="0">
                  <c:v>Sub-Saharan Africa</c:v>
                </c:pt>
              </c:strCache>
            </c:strRef>
          </c:tx>
          <c:spPr>
            <a:solidFill>
              <a:schemeClr val="accent6"/>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'Sub-saharan'!$G$27:$G$30</c:f>
              <c:strCache>
                <c:ptCount val="4"/>
                <c:pt idx="0">
                  <c:v>Annual tuition and fees (before financial aid and scholarships)</c:v>
                </c:pt>
                <c:pt idx="1">
                  <c:v>Availability of financial aid and scholarships awarded by institutions</c:v>
                </c:pt>
                <c:pt idx="2">
                  <c:v>Duration of program</c:v>
                </c:pt>
                <c:pt idx="3">
                  <c:v>Cost of living</c:v>
                </c:pt>
              </c:strCache>
            </c:strRef>
          </c:cat>
          <c:val>
            <c:numRef>
              <c:f>'Sub-saharan'!$K$27:$K$30</c:f>
              <c:numCache>
                <c:formatCode>0%</c:formatCode>
                <c:ptCount val="4"/>
                <c:pt idx="0">
                  <c:v>0.6</c:v>
                </c:pt>
                <c:pt idx="1">
                  <c:v>0.55</c:v>
                </c:pt>
                <c:pt idx="2">
                  <c:v>0.59</c:v>
                </c:pt>
                <c:pt idx="3">
                  <c:v>0.36</c:v>
                </c:pt>
              </c:numCache>
            </c:numRef>
          </c:val>
        </c:ser>
        <c:dLbls>
          <c:showLegendKey val="0"/>
          <c:showVal val="1"/>
          <c:showCatName val="0"/>
          <c:showSerName val="0"/>
          <c:showPercent val="0"/>
          <c:showBubbleSize val="0"/>
        </c:dLbls>
        <c:gapWidth val="150"/>
        <c:axId val="2120123736"/>
        <c:axId val="2120126968"/>
      </c:barChart>
      <c:catAx>
        <c:axId val="2120123736"/>
        <c:scaling>
          <c:orientation val="minMax"/>
        </c:scaling>
        <c:delete val="0"/>
        <c:axPos val="b"/>
        <c:numFmt formatCode="General" sourceLinked="0"/>
        <c:majorTickMark val="out"/>
        <c:minorTickMark val="none"/>
        <c:tickLblPos val="nextTo"/>
        <c:txPr>
          <a:bodyPr/>
          <a:lstStyle/>
          <a:p>
            <a:pPr>
              <a:defRPr sz="1100"/>
            </a:pPr>
            <a:endParaRPr lang="en-US"/>
          </a:p>
        </c:txPr>
        <c:crossAx val="2120126968"/>
        <c:crosses val="autoZero"/>
        <c:auto val="1"/>
        <c:lblAlgn val="ctr"/>
        <c:lblOffset val="100"/>
        <c:noMultiLvlLbl val="0"/>
      </c:catAx>
      <c:valAx>
        <c:axId val="2120126968"/>
        <c:scaling>
          <c:orientation val="minMax"/>
        </c:scaling>
        <c:delete val="1"/>
        <c:axPos val="l"/>
        <c:numFmt formatCode="0%" sourceLinked="1"/>
        <c:majorTickMark val="out"/>
        <c:minorTickMark val="none"/>
        <c:tickLblPos val="nextTo"/>
        <c:crossAx val="2120123736"/>
        <c:crosses val="autoZero"/>
        <c:crossBetween val="between"/>
      </c:valAx>
    </c:plotArea>
    <c:legend>
      <c:legendPos val="r"/>
      <c:layout>
        <c:manualLayout>
          <c:xMode val="edge"/>
          <c:yMode val="edge"/>
          <c:x val="0.125334124901054"/>
          <c:y val="0.0955156708352632"/>
          <c:w val="0.729536151731033"/>
          <c:h val="0.101278626936339"/>
        </c:manualLayout>
      </c:layout>
      <c:overlay val="0"/>
      <c:txPr>
        <a:bodyPr/>
        <a:lstStyle/>
        <a:p>
          <a:pPr>
            <a:defRPr sz="1400"/>
          </a:pPr>
          <a:endParaRPr lang="en-US"/>
        </a:p>
      </c:txPr>
    </c:legend>
    <c:plotVisOnly val="1"/>
    <c:dispBlanksAs val="gap"/>
    <c:showDLblsOverMax val="0"/>
  </c:chart>
  <c:txPr>
    <a:bodyPr/>
    <a:lstStyle/>
    <a:p>
      <a:pPr>
        <a:defRPr>
          <a:latin typeface="Verdana"/>
          <a:cs typeface="Verdana"/>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'Sub-saharan'!$O$4</c:f>
              <c:strCache>
                <c:ptCount val="1"/>
                <c:pt idx="0">
                  <c:v>Public</c:v>
                </c:pt>
              </c:strCache>
            </c:strRef>
          </c:tx>
          <c:invertIfNegative val="0"/>
          <c:dLbls>
            <c:spPr>
              <a:noFill/>
              <a:ln>
                <a:noFill/>
              </a:ln>
              <a:effectLst/>
            </c:spPr>
            <c:txPr>
              <a:bodyPr/>
              <a:lstStyle/>
              <a:p>
                <a:pPr algn="ctr">
                  <a:defRPr sz="14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'Sub-saharan'!$H$26:$K$26</c:f>
              <c:strCache>
                <c:ptCount val="4"/>
                <c:pt idx="0">
                  <c:v>China
n=264</c:v>
                </c:pt>
                <c:pt idx="1">
                  <c:v>India
n=1,313</c:v>
                </c:pt>
                <c:pt idx="2">
                  <c:v>Latin America
n=137</c:v>
                </c:pt>
                <c:pt idx="3">
                  <c:v>Sub-Saharan Africa
n=146</c:v>
                </c:pt>
              </c:strCache>
            </c:strRef>
          </c:cat>
          <c:val>
            <c:numRef>
              <c:f>'Sub-saharan'!$P$4:$S$4</c:f>
              <c:numCache>
                <c:formatCode>0%</c:formatCode>
                <c:ptCount val="4"/>
                <c:pt idx="0">
                  <c:v>0.33</c:v>
                </c:pt>
                <c:pt idx="1">
                  <c:v>0.72</c:v>
                </c:pt>
                <c:pt idx="2">
                  <c:v>0.23</c:v>
                </c:pt>
                <c:pt idx="3">
                  <c:v>0.58</c:v>
                </c:pt>
              </c:numCache>
            </c:numRef>
          </c:val>
        </c:ser>
        <c:ser>
          <c:idx val="1"/>
          <c:order val="1"/>
          <c:tx>
            <c:strRef>
              <c:f>'Sub-saharan'!$O$5</c:f>
              <c:strCache>
                <c:ptCount val="1"/>
                <c:pt idx="0">
                  <c:v>Private not-for-profit</c:v>
                </c:pt>
              </c:strCache>
            </c:strRef>
          </c:tx>
          <c:spPr>
            <a:solidFill>
              <a:srgbClr val="A5D2BA"/>
            </a:solidFill>
          </c:spPr>
          <c:invertIfNegative val="0"/>
          <c:dLbls>
            <c:spPr>
              <a:noFill/>
              <a:ln>
                <a:noFill/>
              </a:ln>
              <a:effectLst/>
            </c:spPr>
            <c:txPr>
              <a:bodyPr/>
              <a:lstStyle/>
              <a:p>
                <a:pPr algn="ctr">
                  <a:defRPr sz="14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'Sub-saharan'!$H$26:$K$26</c:f>
              <c:strCache>
                <c:ptCount val="4"/>
                <c:pt idx="0">
                  <c:v>China
n=264</c:v>
                </c:pt>
                <c:pt idx="1">
                  <c:v>India
n=1,313</c:v>
                </c:pt>
                <c:pt idx="2">
                  <c:v>Latin America
n=137</c:v>
                </c:pt>
                <c:pt idx="3">
                  <c:v>Sub-Saharan Africa
n=146</c:v>
                </c:pt>
              </c:strCache>
            </c:strRef>
          </c:cat>
          <c:val>
            <c:numRef>
              <c:f>'Sub-saharan'!$P$5:$S$5</c:f>
              <c:numCache>
                <c:formatCode>0%</c:formatCode>
                <c:ptCount val="4"/>
                <c:pt idx="0">
                  <c:v>0.67</c:v>
                </c:pt>
                <c:pt idx="1">
                  <c:v>0.27</c:v>
                </c:pt>
                <c:pt idx="2">
                  <c:v>0.74</c:v>
                </c:pt>
                <c:pt idx="3">
                  <c:v>0.4</c:v>
                </c:pt>
              </c:numCache>
            </c:numRef>
          </c:val>
        </c:ser>
        <c:dLbls>
          <c:showLegendKey val="0"/>
          <c:showVal val="1"/>
          <c:showCatName val="0"/>
          <c:showSerName val="0"/>
          <c:showPercent val="0"/>
          <c:showBubbleSize val="0"/>
        </c:dLbls>
        <c:gapWidth val="150"/>
        <c:axId val="2118173160"/>
        <c:axId val="2118229720"/>
      </c:barChart>
      <c:catAx>
        <c:axId val="2118173160"/>
        <c:scaling>
          <c:orientation val="minMax"/>
        </c:scaling>
        <c:delete val="0"/>
        <c:axPos val="b"/>
        <c:numFmt formatCode="General" sourceLinked="0"/>
        <c:majorTickMark val="out"/>
        <c:minorTickMark val="none"/>
        <c:tickLblPos val="nextTo"/>
        <c:txPr>
          <a:bodyPr/>
          <a:lstStyle/>
          <a:p>
            <a:pPr>
              <a:defRPr sz="1400" b="1"/>
            </a:pPr>
            <a:endParaRPr lang="en-US"/>
          </a:p>
        </c:txPr>
        <c:crossAx val="2118229720"/>
        <c:crosses val="autoZero"/>
        <c:auto val="1"/>
        <c:lblAlgn val="ctr"/>
        <c:lblOffset val="100"/>
        <c:noMultiLvlLbl val="0"/>
      </c:catAx>
      <c:valAx>
        <c:axId val="2118229720"/>
        <c:scaling>
          <c:orientation val="minMax"/>
        </c:scaling>
        <c:delete val="1"/>
        <c:axPos val="l"/>
        <c:majorGridlines>
          <c:spPr>
            <a:ln>
              <a:noFill/>
            </a:ln>
          </c:spPr>
        </c:majorGridlines>
        <c:numFmt formatCode="0%" sourceLinked="1"/>
        <c:majorTickMark val="out"/>
        <c:minorTickMark val="none"/>
        <c:tickLblPos val="nextTo"/>
        <c:crossAx val="2118173160"/>
        <c:crosses val="autoZero"/>
        <c:crossBetween val="between"/>
      </c:valAx>
    </c:plotArea>
    <c:legend>
      <c:legendPos val="r"/>
      <c:layout/>
      <c:overlay val="0"/>
      <c:txPr>
        <a:bodyPr/>
        <a:lstStyle/>
        <a:p>
          <a:pPr>
            <a:defRPr sz="1100"/>
          </a:pPr>
          <a:endParaRPr lang="en-US"/>
        </a:p>
      </c:txPr>
    </c:legend>
    <c:plotVisOnly val="1"/>
    <c:dispBlanksAs val="gap"/>
    <c:showDLblsOverMax val="0"/>
  </c:chart>
  <c:txPr>
    <a:bodyPr/>
    <a:lstStyle/>
    <a:p>
      <a:pPr>
        <a:defRPr>
          <a:latin typeface="Verdana"/>
          <a:cs typeface="Verdana"/>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Countries by matriculation</a:t>
            </a:r>
            <a:endParaRPr lang="en-US" dirty="0"/>
          </a:p>
        </c:rich>
      </c:tx>
      <c:layout/>
      <c:overlay val="0"/>
      <c:spPr>
        <a:noFill/>
        <a:ln>
          <a:noFill/>
        </a:ln>
        <a:effectLst/>
      </c:spPr>
    </c:title>
    <c:autoTitleDeleted val="0"/>
    <c:plotArea>
      <c:layout/>
      <c:pieChart>
        <c:varyColors val="1"/>
        <c:ser>
          <c:idx val="0"/>
          <c:order val="0"/>
          <c:tx>
            <c:strRef>
              <c:f>Sheet1!$B$1</c:f>
              <c:strCache>
                <c:ptCount val="1"/>
                <c:pt idx="0">
                  <c:v>Sales</c:v>
                </c:pt>
              </c:strCache>
            </c:strRef>
          </c:tx>
          <c:dPt>
            <c:idx val="0"/>
            <c:bubble3D val="0"/>
            <c:spPr>
              <a:solidFill>
                <a:srgbClr val="FF0000"/>
              </a:solidFill>
              <a:ln w="19050">
                <a:solidFill>
                  <a:schemeClr val="lt1"/>
                </a:solidFill>
              </a:ln>
              <a:effectLst/>
            </c:spPr>
          </c:dPt>
          <c:dPt>
            <c:idx val="1"/>
            <c:bubble3D val="0"/>
            <c:spPr>
              <a:solidFill>
                <a:srgbClr val="7030A0"/>
              </a:solidFill>
              <a:ln w="19050">
                <a:solidFill>
                  <a:schemeClr val="lt1"/>
                </a:solidFill>
              </a:ln>
              <a:effectLst/>
            </c:spPr>
          </c:dPt>
          <c:dPt>
            <c:idx val="2"/>
            <c:bubble3D val="0"/>
            <c:spPr>
              <a:solidFill>
                <a:srgbClr val="0070C0"/>
              </a:solidFill>
              <a:ln w="19050">
                <a:solidFill>
                  <a:schemeClr val="lt1"/>
                </a:solidFill>
              </a:ln>
              <a:effectLst/>
            </c:spPr>
          </c:dPt>
          <c:dPt>
            <c:idx val="3"/>
            <c:bubble3D val="0"/>
            <c:spPr>
              <a:solidFill>
                <a:srgbClr val="FFFF00"/>
              </a:solidFill>
              <a:ln w="19050">
                <a:solidFill>
                  <a:schemeClr val="lt1"/>
                </a:solidFill>
              </a:ln>
              <a:effectLst/>
            </c:spPr>
          </c:dPt>
          <c:dPt>
            <c:idx val="4"/>
            <c:bubble3D val="0"/>
            <c:spPr>
              <a:solidFill>
                <a:srgbClr val="00B050"/>
              </a:solidFill>
              <a:ln w="19050">
                <a:solidFill>
                  <a:schemeClr val="lt1"/>
                </a:solidFill>
              </a:ln>
              <a:effectLst/>
            </c:spPr>
          </c:dPt>
          <c:dPt>
            <c:idx val="5"/>
            <c:bubble3D val="0"/>
            <c:spPr>
              <a:solidFill>
                <a:srgbClr val="CC99FF"/>
              </a:solidFill>
              <a:ln w="19050">
                <a:solidFill>
                  <a:schemeClr val="lt1"/>
                </a:solidFill>
              </a:ln>
              <a:effectLst/>
            </c:spPr>
          </c:dPt>
          <c:dPt>
            <c:idx val="6"/>
            <c:bubble3D val="0"/>
            <c:spPr>
              <a:solidFill>
                <a:srgbClr val="996633"/>
              </a:solidFill>
              <a:ln w="19050">
                <a:solidFill>
                  <a:schemeClr val="lt1"/>
                </a:solidFill>
              </a:ln>
              <a:effectLst/>
            </c:spPr>
          </c:dPt>
          <c:cat>
            <c:strRef>
              <c:f>Sheet1!$A$2:$A$8</c:f>
              <c:strCache>
                <c:ptCount val="7"/>
                <c:pt idx="0">
                  <c:v>China</c:v>
                </c:pt>
                <c:pt idx="1">
                  <c:v>Ecuador</c:v>
                </c:pt>
                <c:pt idx="2">
                  <c:v>France</c:v>
                </c:pt>
                <c:pt idx="3">
                  <c:v>Germany</c:v>
                </c:pt>
                <c:pt idx="4">
                  <c:v>India</c:v>
                </c:pt>
                <c:pt idx="5">
                  <c:v>Kenya</c:v>
                </c:pt>
                <c:pt idx="6">
                  <c:v>Korea</c:v>
                </c:pt>
              </c:strCache>
            </c:strRef>
          </c:cat>
          <c:val>
            <c:numRef>
              <c:f>Sheet1!$B$2:$B$8</c:f>
              <c:numCache>
                <c:formatCode>General</c:formatCode>
                <c:ptCount val="7"/>
                <c:pt idx="0">
                  <c:v>64.0</c:v>
                </c:pt>
                <c:pt idx="1">
                  <c:v>8.0</c:v>
                </c:pt>
                <c:pt idx="2">
                  <c:v>10.0</c:v>
                </c:pt>
                <c:pt idx="3">
                  <c:v>7.0</c:v>
                </c:pt>
                <c:pt idx="4">
                  <c:v>74.0</c:v>
                </c:pt>
                <c:pt idx="5">
                  <c:v>6.0</c:v>
                </c:pt>
                <c:pt idx="6">
                  <c:v>8.0</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0384125881323658"/>
          <c:y val="0.136930038917549"/>
          <c:w val="0.922417014049714"/>
          <c:h val="0.735367454068241"/>
        </c:manualLayout>
      </c:layout>
      <c:barChart>
        <c:barDir val="col"/>
        <c:grouping val="clustered"/>
        <c:varyColors val="0"/>
        <c:ser>
          <c:idx val="0"/>
          <c:order val="0"/>
          <c:tx>
            <c:strRef>
              <c:f>Sheet1!$B$1</c:f>
              <c:strCache>
                <c:ptCount val="1"/>
                <c:pt idx="0">
                  <c:v>Applications</c:v>
                </c:pt>
              </c:strCache>
            </c:strRef>
          </c:tx>
          <c:invertIfNegative val="0"/>
          <c:dLbls>
            <c:spPr>
              <a:noFill/>
              <a:ln>
                <a:noFill/>
              </a:ln>
              <a:effectLst/>
            </c:spPr>
            <c:txPr>
              <a:bodyPr/>
              <a:lstStyle/>
              <a:p>
                <a:pPr>
                  <a:defRPr sz="1600">
                    <a:latin typeface="Helvetica"/>
                    <a:cs typeface="Helvetica"/>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Sheet1!$A$2:$A$7</c:f>
              <c:numCache>
                <c:formatCode>General</c:formatCode>
                <c:ptCount val="6"/>
                <c:pt idx="0">
                  <c:v>2012.0</c:v>
                </c:pt>
                <c:pt idx="1">
                  <c:v>2013.0</c:v>
                </c:pt>
                <c:pt idx="2">
                  <c:v>2014.0</c:v>
                </c:pt>
                <c:pt idx="3">
                  <c:v>2015.0</c:v>
                </c:pt>
                <c:pt idx="4">
                  <c:v>2016.0</c:v>
                </c:pt>
                <c:pt idx="5">
                  <c:v>2017.0</c:v>
                </c:pt>
              </c:numCache>
            </c:numRef>
          </c:cat>
          <c:val>
            <c:numRef>
              <c:f>Sheet1!$B$2:$B$7</c:f>
              <c:numCache>
                <c:formatCode>General</c:formatCode>
                <c:ptCount val="6"/>
                <c:pt idx="0">
                  <c:v>2225.0</c:v>
                </c:pt>
                <c:pt idx="1">
                  <c:v>2260.0</c:v>
                </c:pt>
                <c:pt idx="2">
                  <c:v>2164.0</c:v>
                </c:pt>
                <c:pt idx="3">
                  <c:v>2701.0</c:v>
                </c:pt>
                <c:pt idx="4">
                  <c:v>3871.0</c:v>
                </c:pt>
                <c:pt idx="5">
                  <c:v>4244.0</c:v>
                </c:pt>
              </c:numCache>
            </c:numRef>
          </c:val>
        </c:ser>
        <c:ser>
          <c:idx val="1"/>
          <c:order val="1"/>
          <c:tx>
            <c:strRef>
              <c:f>Sheet1!$C$1</c:f>
              <c:strCache>
                <c:ptCount val="1"/>
                <c:pt idx="0">
                  <c:v>Admits</c:v>
                </c:pt>
              </c:strCache>
            </c:strRef>
          </c:tx>
          <c:invertIfNegative val="0"/>
          <c:dLbls>
            <c:spPr>
              <a:noFill/>
              <a:ln>
                <a:noFill/>
              </a:ln>
              <a:effectLst/>
            </c:spPr>
            <c:txPr>
              <a:bodyPr/>
              <a:lstStyle/>
              <a:p>
                <a:pPr>
                  <a:defRPr sz="1600">
                    <a:latin typeface="Helvetica"/>
                    <a:cs typeface="Helvetica"/>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Sheet1!$A$2:$A$7</c:f>
              <c:numCache>
                <c:formatCode>General</c:formatCode>
                <c:ptCount val="6"/>
                <c:pt idx="0">
                  <c:v>2012.0</c:v>
                </c:pt>
                <c:pt idx="1">
                  <c:v>2013.0</c:v>
                </c:pt>
                <c:pt idx="2">
                  <c:v>2014.0</c:v>
                </c:pt>
                <c:pt idx="3">
                  <c:v>2015.0</c:v>
                </c:pt>
                <c:pt idx="4">
                  <c:v>2016.0</c:v>
                </c:pt>
                <c:pt idx="5">
                  <c:v>2017.0</c:v>
                </c:pt>
              </c:numCache>
            </c:numRef>
          </c:cat>
          <c:val>
            <c:numRef>
              <c:f>Sheet1!$C$2:$C$7</c:f>
              <c:numCache>
                <c:formatCode>General</c:formatCode>
                <c:ptCount val="6"/>
                <c:pt idx="0">
                  <c:v>1318.0</c:v>
                </c:pt>
                <c:pt idx="1">
                  <c:v>1211.0</c:v>
                </c:pt>
                <c:pt idx="2">
                  <c:v>1071.0</c:v>
                </c:pt>
                <c:pt idx="3">
                  <c:v>1354.0</c:v>
                </c:pt>
                <c:pt idx="4">
                  <c:v>1829.0</c:v>
                </c:pt>
              </c:numCache>
            </c:numRef>
          </c:val>
        </c:ser>
        <c:ser>
          <c:idx val="2"/>
          <c:order val="2"/>
          <c:tx>
            <c:strRef>
              <c:f>Sheet1!$D$1</c:f>
              <c:strCache>
                <c:ptCount val="1"/>
                <c:pt idx="0">
                  <c:v>Deposits</c:v>
                </c:pt>
              </c:strCache>
            </c:strRef>
          </c:tx>
          <c:invertIfNegative val="0"/>
          <c:dLbls>
            <c:spPr>
              <a:noFill/>
              <a:ln>
                <a:noFill/>
              </a:ln>
              <a:effectLst/>
            </c:spPr>
            <c:txPr>
              <a:bodyPr/>
              <a:lstStyle/>
              <a:p>
                <a:pPr>
                  <a:defRPr sz="1600">
                    <a:latin typeface="Helvetica"/>
                    <a:cs typeface="Helvetica"/>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Sheet1!$A$2:$A$7</c:f>
              <c:numCache>
                <c:formatCode>General</c:formatCode>
                <c:ptCount val="6"/>
                <c:pt idx="0">
                  <c:v>2012.0</c:v>
                </c:pt>
                <c:pt idx="1">
                  <c:v>2013.0</c:v>
                </c:pt>
                <c:pt idx="2">
                  <c:v>2014.0</c:v>
                </c:pt>
                <c:pt idx="3">
                  <c:v>2015.0</c:v>
                </c:pt>
                <c:pt idx="4">
                  <c:v>2016.0</c:v>
                </c:pt>
                <c:pt idx="5">
                  <c:v>2017.0</c:v>
                </c:pt>
              </c:numCache>
            </c:numRef>
          </c:cat>
          <c:val>
            <c:numRef>
              <c:f>Sheet1!$D$2:$D$7</c:f>
              <c:numCache>
                <c:formatCode>General</c:formatCode>
                <c:ptCount val="6"/>
                <c:pt idx="0">
                  <c:v>447.0</c:v>
                </c:pt>
                <c:pt idx="1">
                  <c:v>433.0</c:v>
                </c:pt>
                <c:pt idx="2">
                  <c:v>406.0</c:v>
                </c:pt>
                <c:pt idx="3">
                  <c:v>557.0</c:v>
                </c:pt>
                <c:pt idx="4">
                  <c:v>710.0</c:v>
                </c:pt>
              </c:numCache>
            </c:numRef>
          </c:val>
        </c:ser>
        <c:dLbls>
          <c:showLegendKey val="0"/>
          <c:showVal val="1"/>
          <c:showCatName val="0"/>
          <c:showSerName val="0"/>
          <c:showPercent val="0"/>
          <c:showBubbleSize val="0"/>
        </c:dLbls>
        <c:gapWidth val="150"/>
        <c:overlap val="-25"/>
        <c:axId val="2121524712"/>
        <c:axId val="2121460424"/>
      </c:barChart>
      <c:catAx>
        <c:axId val="2121524712"/>
        <c:scaling>
          <c:orientation val="minMax"/>
        </c:scaling>
        <c:delete val="0"/>
        <c:axPos val="b"/>
        <c:numFmt formatCode="General" sourceLinked="1"/>
        <c:majorTickMark val="none"/>
        <c:minorTickMark val="none"/>
        <c:tickLblPos val="nextTo"/>
        <c:txPr>
          <a:bodyPr/>
          <a:lstStyle/>
          <a:p>
            <a:pPr>
              <a:defRPr sz="1600">
                <a:latin typeface="Helvetica"/>
                <a:cs typeface="Helvetica"/>
              </a:defRPr>
            </a:pPr>
            <a:endParaRPr lang="en-US"/>
          </a:p>
        </c:txPr>
        <c:crossAx val="2121460424"/>
        <c:crosses val="autoZero"/>
        <c:auto val="1"/>
        <c:lblAlgn val="ctr"/>
        <c:lblOffset val="100"/>
        <c:noMultiLvlLbl val="0"/>
      </c:catAx>
      <c:valAx>
        <c:axId val="2121460424"/>
        <c:scaling>
          <c:orientation val="minMax"/>
        </c:scaling>
        <c:delete val="1"/>
        <c:axPos val="l"/>
        <c:numFmt formatCode="General" sourceLinked="1"/>
        <c:majorTickMark val="out"/>
        <c:minorTickMark val="none"/>
        <c:tickLblPos val="nextTo"/>
        <c:crossAx val="2121524712"/>
        <c:crosses val="autoZero"/>
        <c:crossBetween val="between"/>
      </c:valAx>
    </c:plotArea>
    <c:legend>
      <c:legendPos val="t"/>
      <c:layout>
        <c:manualLayout>
          <c:xMode val="edge"/>
          <c:yMode val="edge"/>
          <c:x val="0.225234547887396"/>
          <c:y val="0.0175047515612273"/>
          <c:w val="0.521433422919398"/>
          <c:h val="0.0687887818803526"/>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0374634123318049"/>
          <c:y val="0.17503048174755"/>
          <c:w val="0.917268297767264"/>
          <c:h val="0.670706570045278"/>
        </c:manualLayout>
      </c:layout>
      <c:barChart>
        <c:barDir val="col"/>
        <c:grouping val="clustered"/>
        <c:varyColors val="0"/>
        <c:ser>
          <c:idx val="0"/>
          <c:order val="0"/>
          <c:tx>
            <c:strRef>
              <c:f>Sheet1!$B$1</c:f>
              <c:strCache>
                <c:ptCount val="1"/>
                <c:pt idx="0">
                  <c:v>Applications</c:v>
                </c:pt>
              </c:strCache>
            </c:strRef>
          </c:tx>
          <c:invertIfNegative val="0"/>
          <c:dLbls>
            <c:spPr>
              <a:noFill/>
              <a:ln>
                <a:noFill/>
              </a:ln>
              <a:effectLst/>
            </c:spPr>
            <c:txPr>
              <a:bodyPr/>
              <a:lstStyle/>
              <a:p>
                <a:pPr>
                  <a:defRPr sz="1600">
                    <a:latin typeface="Helvetica"/>
                    <a:cs typeface="Helvetica"/>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Sheet1!$A$2:$A$7</c:f>
              <c:numCache>
                <c:formatCode>General</c:formatCode>
                <c:ptCount val="6"/>
                <c:pt idx="0">
                  <c:v>2012.0</c:v>
                </c:pt>
                <c:pt idx="1">
                  <c:v>2013.0</c:v>
                </c:pt>
                <c:pt idx="2">
                  <c:v>2014.0</c:v>
                </c:pt>
                <c:pt idx="3">
                  <c:v>2015.0</c:v>
                </c:pt>
                <c:pt idx="4">
                  <c:v>2016.0</c:v>
                </c:pt>
                <c:pt idx="5">
                  <c:v>2017.0</c:v>
                </c:pt>
              </c:numCache>
            </c:numRef>
          </c:cat>
          <c:val>
            <c:numRef>
              <c:f>Sheet1!$B$2:$B$7</c:f>
              <c:numCache>
                <c:formatCode>General</c:formatCode>
                <c:ptCount val="6"/>
                <c:pt idx="0">
                  <c:v>1443.0</c:v>
                </c:pt>
                <c:pt idx="1">
                  <c:v>2270.0</c:v>
                </c:pt>
                <c:pt idx="2">
                  <c:v>3132.0</c:v>
                </c:pt>
                <c:pt idx="3">
                  <c:v>2893.0</c:v>
                </c:pt>
                <c:pt idx="4">
                  <c:v>2737.0</c:v>
                </c:pt>
                <c:pt idx="5">
                  <c:v>2395.0</c:v>
                </c:pt>
              </c:numCache>
            </c:numRef>
          </c:val>
        </c:ser>
        <c:ser>
          <c:idx val="1"/>
          <c:order val="1"/>
          <c:tx>
            <c:strRef>
              <c:f>Sheet1!$C$1</c:f>
              <c:strCache>
                <c:ptCount val="1"/>
                <c:pt idx="0">
                  <c:v>Admits</c:v>
                </c:pt>
              </c:strCache>
            </c:strRef>
          </c:tx>
          <c:invertIfNegative val="0"/>
          <c:dLbls>
            <c:spPr>
              <a:noFill/>
              <a:ln>
                <a:noFill/>
              </a:ln>
              <a:effectLst/>
            </c:spPr>
            <c:txPr>
              <a:bodyPr/>
              <a:lstStyle/>
              <a:p>
                <a:pPr>
                  <a:defRPr sz="1600">
                    <a:latin typeface="Helvetica"/>
                    <a:cs typeface="Helvetica"/>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Sheet1!$A$2:$A$7</c:f>
              <c:numCache>
                <c:formatCode>General</c:formatCode>
                <c:ptCount val="6"/>
                <c:pt idx="0">
                  <c:v>2012.0</c:v>
                </c:pt>
                <c:pt idx="1">
                  <c:v>2013.0</c:v>
                </c:pt>
                <c:pt idx="2">
                  <c:v>2014.0</c:v>
                </c:pt>
                <c:pt idx="3">
                  <c:v>2015.0</c:v>
                </c:pt>
                <c:pt idx="4">
                  <c:v>2016.0</c:v>
                </c:pt>
                <c:pt idx="5">
                  <c:v>2017.0</c:v>
                </c:pt>
              </c:numCache>
            </c:numRef>
          </c:cat>
          <c:val>
            <c:numRef>
              <c:f>Sheet1!$C$2:$C$7</c:f>
              <c:numCache>
                <c:formatCode>General</c:formatCode>
                <c:ptCount val="6"/>
                <c:pt idx="0">
                  <c:v>849.0</c:v>
                </c:pt>
                <c:pt idx="1">
                  <c:v>1213.0</c:v>
                </c:pt>
                <c:pt idx="2">
                  <c:v>1427.0</c:v>
                </c:pt>
                <c:pt idx="3">
                  <c:v>1352.0</c:v>
                </c:pt>
                <c:pt idx="4">
                  <c:v>1145.0</c:v>
                </c:pt>
              </c:numCache>
            </c:numRef>
          </c:val>
        </c:ser>
        <c:ser>
          <c:idx val="2"/>
          <c:order val="2"/>
          <c:tx>
            <c:strRef>
              <c:f>Sheet1!$D$1</c:f>
              <c:strCache>
                <c:ptCount val="1"/>
                <c:pt idx="0">
                  <c:v>Deposits</c:v>
                </c:pt>
              </c:strCache>
            </c:strRef>
          </c:tx>
          <c:invertIfNegative val="0"/>
          <c:dLbls>
            <c:spPr>
              <a:noFill/>
              <a:ln>
                <a:noFill/>
              </a:ln>
              <a:effectLst/>
            </c:spPr>
            <c:txPr>
              <a:bodyPr/>
              <a:lstStyle/>
              <a:p>
                <a:pPr>
                  <a:defRPr sz="1600">
                    <a:latin typeface="Helvetica"/>
                    <a:cs typeface="Helvetica"/>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Sheet1!$A$2:$A$7</c:f>
              <c:numCache>
                <c:formatCode>General</c:formatCode>
                <c:ptCount val="6"/>
                <c:pt idx="0">
                  <c:v>2012.0</c:v>
                </c:pt>
                <c:pt idx="1">
                  <c:v>2013.0</c:v>
                </c:pt>
                <c:pt idx="2">
                  <c:v>2014.0</c:v>
                </c:pt>
                <c:pt idx="3">
                  <c:v>2015.0</c:v>
                </c:pt>
                <c:pt idx="4">
                  <c:v>2016.0</c:v>
                </c:pt>
                <c:pt idx="5">
                  <c:v>2017.0</c:v>
                </c:pt>
              </c:numCache>
            </c:numRef>
          </c:cat>
          <c:val>
            <c:numRef>
              <c:f>Sheet1!$D$2:$D$7</c:f>
              <c:numCache>
                <c:formatCode>General</c:formatCode>
                <c:ptCount val="6"/>
                <c:pt idx="0">
                  <c:v>290.0</c:v>
                </c:pt>
                <c:pt idx="1">
                  <c:v>546.0</c:v>
                </c:pt>
                <c:pt idx="2">
                  <c:v>559.0</c:v>
                </c:pt>
                <c:pt idx="3">
                  <c:v>595.0</c:v>
                </c:pt>
                <c:pt idx="4">
                  <c:v>462.0</c:v>
                </c:pt>
              </c:numCache>
            </c:numRef>
          </c:val>
        </c:ser>
        <c:dLbls>
          <c:showLegendKey val="0"/>
          <c:showVal val="1"/>
          <c:showCatName val="0"/>
          <c:showSerName val="0"/>
          <c:showPercent val="0"/>
          <c:showBubbleSize val="0"/>
        </c:dLbls>
        <c:gapWidth val="150"/>
        <c:overlap val="-25"/>
        <c:axId val="2131100072"/>
        <c:axId val="2131103192"/>
      </c:barChart>
      <c:catAx>
        <c:axId val="2131100072"/>
        <c:scaling>
          <c:orientation val="minMax"/>
        </c:scaling>
        <c:delete val="0"/>
        <c:axPos val="b"/>
        <c:numFmt formatCode="General" sourceLinked="1"/>
        <c:majorTickMark val="none"/>
        <c:minorTickMark val="none"/>
        <c:tickLblPos val="nextTo"/>
        <c:txPr>
          <a:bodyPr/>
          <a:lstStyle/>
          <a:p>
            <a:pPr>
              <a:defRPr sz="1600">
                <a:latin typeface="Helvetica"/>
                <a:cs typeface="Helvetica"/>
              </a:defRPr>
            </a:pPr>
            <a:endParaRPr lang="en-US"/>
          </a:p>
        </c:txPr>
        <c:crossAx val="2131103192"/>
        <c:crosses val="autoZero"/>
        <c:auto val="1"/>
        <c:lblAlgn val="ctr"/>
        <c:lblOffset val="100"/>
        <c:noMultiLvlLbl val="0"/>
      </c:catAx>
      <c:valAx>
        <c:axId val="2131103192"/>
        <c:scaling>
          <c:orientation val="minMax"/>
        </c:scaling>
        <c:delete val="1"/>
        <c:axPos val="l"/>
        <c:numFmt formatCode="General" sourceLinked="1"/>
        <c:majorTickMark val="out"/>
        <c:minorTickMark val="none"/>
        <c:tickLblPos val="nextTo"/>
        <c:crossAx val="2131100072"/>
        <c:crosses val="autoZero"/>
        <c:crossBetween val="between"/>
      </c:valAx>
    </c:plotArea>
    <c:legend>
      <c:legendPos val="t"/>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2015/16</a:t>
            </a:r>
            <a:endParaRPr lang="en-US" dirty="0"/>
          </a:p>
        </c:rich>
      </c:tx>
      <c:layout/>
      <c:overlay val="0"/>
    </c:title>
    <c:autoTitleDeleted val="0"/>
    <c:plotArea>
      <c:layout/>
      <c:barChart>
        <c:barDir val="col"/>
        <c:grouping val="clustered"/>
        <c:varyColors val="0"/>
        <c:ser>
          <c:idx val="0"/>
          <c:order val="0"/>
          <c:tx>
            <c:strRef>
              <c:f>'Top 10'!$J$15</c:f>
              <c:strCache>
                <c:ptCount val="1"/>
                <c:pt idx="0">
                  <c:v>2015/16</c:v>
                </c:pt>
              </c:strCache>
            </c:strRef>
          </c:tx>
          <c:invertIfNegative val="0"/>
          <c:dLbls>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'Top 10'!$I$16:$I$22</c:f>
              <c:strCache>
                <c:ptCount val="7"/>
                <c:pt idx="0">
                  <c:v>China</c:v>
                </c:pt>
                <c:pt idx="1">
                  <c:v>India</c:v>
                </c:pt>
                <c:pt idx="2">
                  <c:v>South Korea</c:v>
                </c:pt>
                <c:pt idx="3">
                  <c:v>Saudi Arabia</c:v>
                </c:pt>
                <c:pt idx="4">
                  <c:v>Canada</c:v>
                </c:pt>
                <c:pt idx="5">
                  <c:v>Iran</c:v>
                </c:pt>
                <c:pt idx="6">
                  <c:v>Taiwan</c:v>
                </c:pt>
              </c:strCache>
            </c:strRef>
          </c:cat>
          <c:val>
            <c:numRef>
              <c:f>'Top 10'!$J$16:$J$22</c:f>
              <c:numCache>
                <c:formatCode>_(* #,##0_);_(* \(#,##0\);_(* "-"??_);_(@_)</c:formatCode>
                <c:ptCount val="7"/>
                <c:pt idx="0">
                  <c:v>123250.0</c:v>
                </c:pt>
                <c:pt idx="1">
                  <c:v>101850.0</c:v>
                </c:pt>
                <c:pt idx="2">
                  <c:v>16613.0</c:v>
                </c:pt>
                <c:pt idx="3">
                  <c:v>13210.0</c:v>
                </c:pt>
                <c:pt idx="4">
                  <c:v>10220.0</c:v>
                </c:pt>
                <c:pt idx="5">
                  <c:v>9534.0</c:v>
                </c:pt>
                <c:pt idx="6">
                  <c:v>9164.0</c:v>
                </c:pt>
              </c:numCache>
            </c:numRef>
          </c:val>
        </c:ser>
        <c:dLbls>
          <c:showLegendKey val="0"/>
          <c:showVal val="1"/>
          <c:showCatName val="0"/>
          <c:showSerName val="0"/>
          <c:showPercent val="0"/>
          <c:showBubbleSize val="0"/>
        </c:dLbls>
        <c:gapWidth val="150"/>
        <c:overlap val="-25"/>
        <c:axId val="2117715160"/>
        <c:axId val="2117723560"/>
      </c:barChart>
      <c:catAx>
        <c:axId val="2117715160"/>
        <c:scaling>
          <c:orientation val="minMax"/>
        </c:scaling>
        <c:delete val="0"/>
        <c:axPos val="b"/>
        <c:numFmt formatCode="General" sourceLinked="0"/>
        <c:majorTickMark val="none"/>
        <c:minorTickMark val="none"/>
        <c:tickLblPos val="nextTo"/>
        <c:txPr>
          <a:bodyPr/>
          <a:lstStyle/>
          <a:p>
            <a:pPr>
              <a:defRPr sz="1400" b="1"/>
            </a:pPr>
            <a:endParaRPr lang="en-US"/>
          </a:p>
        </c:txPr>
        <c:crossAx val="2117723560"/>
        <c:crosses val="autoZero"/>
        <c:auto val="1"/>
        <c:lblAlgn val="ctr"/>
        <c:lblOffset val="100"/>
        <c:noMultiLvlLbl val="0"/>
      </c:catAx>
      <c:valAx>
        <c:axId val="2117723560"/>
        <c:scaling>
          <c:orientation val="minMax"/>
        </c:scaling>
        <c:delete val="1"/>
        <c:axPos val="l"/>
        <c:numFmt formatCode="_(* #,##0_);_(* \(#,##0\);_(* &quot;-&quot;??_);_(@_)" sourceLinked="1"/>
        <c:majorTickMark val="out"/>
        <c:minorTickMark val="none"/>
        <c:tickLblPos val="nextTo"/>
        <c:crossAx val="2117715160"/>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2015/16</a:t>
            </a:r>
            <a:endParaRPr lang="en-US" dirty="0"/>
          </a:p>
        </c:rich>
      </c:tx>
      <c:layout/>
      <c:overlay val="0"/>
    </c:title>
    <c:autoTitleDeleted val="0"/>
    <c:plotArea>
      <c:layout/>
      <c:pieChart>
        <c:varyColors val="1"/>
        <c:ser>
          <c:idx val="0"/>
          <c:order val="0"/>
          <c:dPt>
            <c:idx val="0"/>
            <c:bubble3D val="0"/>
            <c:spPr>
              <a:ln w="63500">
                <a:solidFill>
                  <a:schemeClr val="accent4">
                    <a:lumMod val="75000"/>
                  </a:schemeClr>
                </a:solidFill>
              </a:ln>
            </c:spPr>
          </c:dPt>
          <c:dPt>
            <c:idx val="1"/>
            <c:bubble3D val="0"/>
            <c:spPr>
              <a:ln w="63500">
                <a:solidFill>
                  <a:schemeClr val="accent4">
                    <a:lumMod val="75000"/>
                  </a:schemeClr>
                </a:solidFill>
              </a:ln>
            </c:spPr>
          </c:dPt>
          <c:dPt>
            <c:idx val="7"/>
            <c:bubble3D val="0"/>
            <c:spPr>
              <a:ln w="63500">
                <a:noFill/>
              </a:ln>
            </c:spPr>
          </c:dPt>
          <c:dLbls>
            <c:spPr>
              <a:noFill/>
              <a:ln>
                <a:noFill/>
              </a:ln>
              <a:effectLst/>
            </c:spPr>
            <c:txPr>
              <a:bodyPr/>
              <a:lstStyle/>
              <a:p>
                <a:pPr>
                  <a:defRPr sz="1400" b="1"/>
                </a:pPr>
                <a:endParaRPr lang="en-US"/>
              </a:p>
            </c:tx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'Top 10'!$I$34:$I$41</c:f>
              <c:strCache>
                <c:ptCount val="8"/>
                <c:pt idx="0">
                  <c:v>China</c:v>
                </c:pt>
                <c:pt idx="1">
                  <c:v>India</c:v>
                </c:pt>
                <c:pt idx="2">
                  <c:v>South Korea</c:v>
                </c:pt>
                <c:pt idx="3">
                  <c:v>Saudi Arabia</c:v>
                </c:pt>
                <c:pt idx="4">
                  <c:v>Canada</c:v>
                </c:pt>
                <c:pt idx="5">
                  <c:v>Iran</c:v>
                </c:pt>
                <c:pt idx="6">
                  <c:v>Taiwan</c:v>
                </c:pt>
                <c:pt idx="7">
                  <c:v>Other </c:v>
                </c:pt>
              </c:strCache>
            </c:strRef>
          </c:cat>
          <c:val>
            <c:numRef>
              <c:f>'Top 10'!$J$34:$J$41</c:f>
              <c:numCache>
                <c:formatCode>0%</c:formatCode>
                <c:ptCount val="8"/>
                <c:pt idx="0">
                  <c:v>0.32</c:v>
                </c:pt>
                <c:pt idx="1">
                  <c:v>0.27</c:v>
                </c:pt>
                <c:pt idx="2">
                  <c:v>0.04</c:v>
                </c:pt>
                <c:pt idx="3">
                  <c:v>0.03</c:v>
                </c:pt>
                <c:pt idx="4">
                  <c:v>0.03</c:v>
                </c:pt>
                <c:pt idx="5">
                  <c:v>0.02</c:v>
                </c:pt>
                <c:pt idx="6">
                  <c:v>0.02</c:v>
                </c:pt>
                <c:pt idx="7">
                  <c:v>0.26</c:v>
                </c:pt>
              </c:numCache>
            </c:numRef>
          </c:val>
        </c:ser>
        <c:dLbls>
          <c:showLegendKey val="0"/>
          <c:showVal val="0"/>
          <c:showCatName val="0"/>
          <c:showSerName val="0"/>
          <c:showPercent val="1"/>
          <c:showBubbleSize val="0"/>
          <c:showLeaderLines val="1"/>
        </c:dLbls>
        <c:firstSliceAng val="0"/>
      </c:pieChart>
    </c:plotArea>
    <c:legend>
      <c:legendPos val="t"/>
      <c:layout/>
      <c:overlay val="0"/>
      <c:txPr>
        <a:bodyPr/>
        <a:lstStyle/>
        <a:p>
          <a:pPr>
            <a:defRPr sz="1200"/>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b="1" i="0" baseline="0" dirty="0">
                <a:effectLst/>
              </a:rPr>
              <a:t>Which of the following institutional factors is most important to you when applying to a U.S. college/university?</a:t>
            </a:r>
            <a:endParaRPr lang="en-US" sz="1200" dirty="0">
              <a:effectLst/>
            </a:endParaRPr>
          </a:p>
        </c:rich>
      </c:tx>
      <c:layout/>
      <c:overlay val="0"/>
    </c:title>
    <c:autoTitleDeleted val="0"/>
    <c:plotArea>
      <c:layout/>
      <c:doughnutChart>
        <c:varyColors val="1"/>
        <c:ser>
          <c:idx val="0"/>
          <c:order val="0"/>
          <c:dLbls>
            <c:spPr>
              <a:noFill/>
              <a:ln>
                <a:noFill/>
              </a:ln>
              <a:effectLst/>
            </c:spPr>
            <c:txPr>
              <a:bodyPr/>
              <a:lstStyle/>
              <a:p>
                <a:pPr>
                  <a:defRPr sz="1600" b="1"/>
                </a:pPr>
                <a:endParaRPr lang="en-US"/>
              </a:p>
            </c:tx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'most important criteria '!$E$3:$E$6</c:f>
              <c:strCache>
                <c:ptCount val="4"/>
                <c:pt idx="0">
                  <c:v>School reputation</c:v>
                </c:pt>
                <c:pt idx="1">
                  <c:v>Career prospects</c:v>
                </c:pt>
                <c:pt idx="2">
                  <c:v>Location</c:v>
                </c:pt>
                <c:pt idx="3">
                  <c:v>Cost</c:v>
                </c:pt>
              </c:strCache>
            </c:strRef>
          </c:cat>
          <c:val>
            <c:numRef>
              <c:f>'most important criteria '!$F$3:$F$6</c:f>
              <c:numCache>
                <c:formatCode>0%</c:formatCode>
                <c:ptCount val="4"/>
                <c:pt idx="0">
                  <c:v>0.31</c:v>
                </c:pt>
                <c:pt idx="1">
                  <c:v>0.3</c:v>
                </c:pt>
                <c:pt idx="2">
                  <c:v>0.1</c:v>
                </c:pt>
                <c:pt idx="3">
                  <c:v>0.29</c:v>
                </c:pt>
              </c:numCache>
            </c:numRef>
          </c:val>
        </c:ser>
        <c:dLbls>
          <c:showLegendKey val="0"/>
          <c:showVal val="0"/>
          <c:showCatName val="0"/>
          <c:showSerName val="0"/>
          <c:showPercent val="1"/>
          <c:showBubbleSize val="0"/>
          <c:showLeaderLines val="1"/>
        </c:dLbls>
        <c:firstSliceAng val="0"/>
        <c:holeSize val="50"/>
      </c:doughnutChart>
    </c:plotArea>
    <c:legend>
      <c:legendPos val="t"/>
      <c:layout/>
      <c:overlay val="0"/>
      <c:txPr>
        <a:bodyPr/>
        <a:lstStyle/>
        <a:p>
          <a:pPr>
            <a:defRPr sz="1200"/>
          </a:pPr>
          <a:endParaRPr lang="en-US"/>
        </a:p>
      </c:txPr>
    </c:legend>
    <c:plotVisOnly val="1"/>
    <c:dispBlanksAs val="gap"/>
    <c:showDLblsOverMax val="0"/>
  </c:chart>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dirty="0"/>
              <a:t>Which of the following institutional factors is most important to you when applying to a U.S. college/university?</a:t>
            </a:r>
          </a:p>
        </c:rich>
      </c:tx>
      <c:layout/>
      <c:overlay val="0"/>
    </c:title>
    <c:autoTitleDeleted val="0"/>
    <c:plotArea>
      <c:layout/>
      <c:doughnutChart>
        <c:varyColors val="1"/>
        <c:ser>
          <c:idx val="0"/>
          <c:order val="0"/>
          <c:dLbls>
            <c:spPr>
              <a:noFill/>
              <a:ln>
                <a:noFill/>
              </a:ln>
              <a:effectLst/>
            </c:spPr>
            <c:txPr>
              <a:bodyPr/>
              <a:lstStyle/>
              <a:p>
                <a:pPr>
                  <a:defRPr sz="1600" b="1"/>
                </a:pPr>
                <a:endParaRPr lang="en-US"/>
              </a:p>
            </c:tx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'most important criteria '!$B$3:$B$6</c:f>
              <c:strCache>
                <c:ptCount val="4"/>
                <c:pt idx="0">
                  <c:v>School reputation</c:v>
                </c:pt>
                <c:pt idx="1">
                  <c:v>Career prospects</c:v>
                </c:pt>
                <c:pt idx="2">
                  <c:v>Location</c:v>
                </c:pt>
                <c:pt idx="3">
                  <c:v>Cost</c:v>
                </c:pt>
              </c:strCache>
            </c:strRef>
          </c:cat>
          <c:val>
            <c:numRef>
              <c:f>'most important criteria '!$C$3:$C$6</c:f>
              <c:numCache>
                <c:formatCode>0%</c:formatCode>
                <c:ptCount val="4"/>
                <c:pt idx="0">
                  <c:v>0.3</c:v>
                </c:pt>
                <c:pt idx="1">
                  <c:v>0.48</c:v>
                </c:pt>
                <c:pt idx="2">
                  <c:v>0.07</c:v>
                </c:pt>
                <c:pt idx="3">
                  <c:v>0.15</c:v>
                </c:pt>
              </c:numCache>
            </c:numRef>
          </c:val>
        </c:ser>
        <c:dLbls>
          <c:showLegendKey val="0"/>
          <c:showVal val="0"/>
          <c:showCatName val="0"/>
          <c:showSerName val="0"/>
          <c:showPercent val="1"/>
          <c:showBubbleSize val="0"/>
          <c:showLeaderLines val="1"/>
        </c:dLbls>
        <c:firstSliceAng val="0"/>
        <c:holeSize val="50"/>
      </c:doughnutChart>
    </c:plotArea>
    <c:legend>
      <c:legendPos val="t"/>
      <c:layout/>
      <c:overlay val="0"/>
      <c:txPr>
        <a:bodyPr/>
        <a:lstStyle/>
        <a:p>
          <a:pPr>
            <a:defRPr sz="1200"/>
          </a:pPr>
          <a:endParaRPr lang="en-US"/>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defRPr/>
            </a:pPr>
            <a:r>
              <a:rPr lang="en-US"/>
              <a:t>Annual Budget for U.S. Education by Country and Region</a:t>
            </a:r>
          </a:p>
        </c:rich>
      </c:tx>
      <c:layout>
        <c:manualLayout>
          <c:xMode val="edge"/>
          <c:yMode val="edge"/>
          <c:x val="0.111472948785991"/>
          <c:y val="0.0"/>
        </c:manualLayout>
      </c:layout>
      <c:overlay val="0"/>
    </c:title>
    <c:autoTitleDeleted val="0"/>
    <c:plotArea>
      <c:layout>
        <c:manualLayout>
          <c:layoutTarget val="inner"/>
          <c:xMode val="edge"/>
          <c:yMode val="edge"/>
          <c:x val="0.0639999960668333"/>
          <c:y val="0.121646537210737"/>
          <c:w val="0.702097164457251"/>
          <c:h val="0.766514205644613"/>
        </c:manualLayout>
      </c:layout>
      <c:barChart>
        <c:barDir val="col"/>
        <c:grouping val="percentStacked"/>
        <c:varyColors val="0"/>
        <c:ser>
          <c:idx val="0"/>
          <c:order val="0"/>
          <c:tx>
            <c:strRef>
              <c:f>'[IRC4 Data for Webinar.xlsx]Budget'!$B$6</c:f>
              <c:strCache>
                <c:ptCount val="1"/>
                <c:pt idx="0">
                  <c:v>$1-$10,000</c:v>
                </c:pt>
              </c:strCache>
            </c:strRef>
          </c:tx>
          <c:spPr>
            <a:solidFill>
              <a:srgbClr val="999999"/>
            </a:solidFill>
            <a:ln>
              <a:solidFill>
                <a:schemeClr val="bg1"/>
              </a:solidFill>
            </a:ln>
          </c:spPr>
          <c:invertIfNegative val="0"/>
          <c:dLbls>
            <c:dLbl>
              <c:idx val="0"/>
              <c:layout/>
              <c:tx>
                <c:rich>
                  <a:bodyPr/>
                  <a:lstStyle/>
                  <a:p>
                    <a:r>
                      <a:rPr lang="en-US" sz="1100" dirty="0">
                        <a:solidFill>
                          <a:schemeClr val="bg1"/>
                        </a:solidFill>
                      </a:rPr>
                      <a:t>5</a:t>
                    </a:r>
                    <a:r>
                      <a:rPr lang="en-US" sz="1100" b="0" dirty="0">
                        <a:solidFill>
                          <a:schemeClr val="bg1"/>
                        </a:solidFill>
                      </a:rPr>
                      <a:t>%</a:t>
                    </a:r>
                    <a:endParaRPr lang="en-US" sz="1000" b="0" dirty="0"/>
                  </a:p>
                </c:rich>
              </c:tx>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sz="1100" smtClean="0">
                        <a:solidFill>
                          <a:schemeClr val="bg1"/>
                        </a:solidFill>
                      </a:rPr>
                      <a:t>12</a:t>
                    </a:r>
                    <a:r>
                      <a:rPr lang="en-US" sz="1100" b="0" i="0" u="none" strike="noStrike" baseline="0" smtClean="0">
                        <a:solidFill>
                          <a:schemeClr val="bg1"/>
                        </a:solidFill>
                      </a:rPr>
                      <a:t>% </a:t>
                    </a:r>
                    <a:endParaRPr lang="en-US" sz="1000" b="0" dirty="0"/>
                  </a:p>
                </c:rich>
              </c:tx>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a:lstStyle/>
                  <a:p>
                    <a:r>
                      <a:rPr lang="en-US" sz="1100" dirty="0">
                        <a:solidFill>
                          <a:schemeClr val="bg1"/>
                        </a:solidFill>
                      </a:rPr>
                      <a:t>21</a:t>
                    </a:r>
                    <a:r>
                      <a:rPr lang="en-US" sz="1100" b="0" dirty="0">
                        <a:solidFill>
                          <a:schemeClr val="bg1"/>
                        </a:solidFill>
                      </a:rPr>
                      <a:t>%</a:t>
                    </a:r>
                    <a:endParaRPr lang="en-US" sz="1000" b="0" dirty="0"/>
                  </a:p>
                </c:rich>
              </c:tx>
              <c:dLblPos val="ctr"/>
              <c:showLegendKey val="0"/>
              <c:showVal val="1"/>
              <c:showCatName val="0"/>
              <c:showSerName val="0"/>
              <c:showPercent val="0"/>
              <c:showBubbleSize val="0"/>
              <c:extLst>
                <c:ext xmlns:c15="http://schemas.microsoft.com/office/drawing/2012/chart" uri="{CE6537A1-D6FC-4f65-9D91-7224C49458BB}">
                  <c15:layout/>
                </c:ext>
              </c:extLst>
            </c:dLbl>
            <c:dLbl>
              <c:idx val="3"/>
              <c:layout/>
              <c:tx>
                <c:rich>
                  <a:bodyPr/>
                  <a:lstStyle/>
                  <a:p>
                    <a:r>
                      <a:rPr lang="en-US" sz="1100" dirty="0">
                        <a:solidFill>
                          <a:schemeClr val="bg1"/>
                        </a:solidFill>
                      </a:rPr>
                      <a:t>32</a:t>
                    </a:r>
                    <a:r>
                      <a:rPr lang="en-US" sz="1100" b="0" dirty="0">
                        <a:solidFill>
                          <a:schemeClr val="bg1"/>
                        </a:solidFill>
                      </a:rPr>
                      <a:t>%</a:t>
                    </a:r>
                    <a:endParaRPr lang="en-US" sz="1000" b="0" dirty="0"/>
                  </a:p>
                </c:rich>
              </c:tx>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lgn="ctr">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'[IRC4 Data for Webinar.xlsx]Budget'!$C$5:$F$5</c:f>
              <c:strCache>
                <c:ptCount val="4"/>
                <c:pt idx="0">
                  <c:v>China
n=264</c:v>
                </c:pt>
                <c:pt idx="1">
                  <c:v>India
n=1,313</c:v>
                </c:pt>
                <c:pt idx="2">
                  <c:v>Latin America
n=137</c:v>
                </c:pt>
                <c:pt idx="3">
                  <c:v>Sub-Saharan Africa
n=146</c:v>
                </c:pt>
              </c:strCache>
            </c:strRef>
          </c:cat>
          <c:val>
            <c:numRef>
              <c:f>'[IRC4 Data for Webinar.xlsx]Budget'!$C$6:$F$6</c:f>
              <c:numCache>
                <c:formatCode>0%</c:formatCode>
                <c:ptCount val="4"/>
                <c:pt idx="0">
                  <c:v>0.05</c:v>
                </c:pt>
                <c:pt idx="1">
                  <c:v>0.12</c:v>
                </c:pt>
                <c:pt idx="2">
                  <c:v>0.21</c:v>
                </c:pt>
                <c:pt idx="3">
                  <c:v>0.32</c:v>
                </c:pt>
              </c:numCache>
            </c:numRef>
          </c:val>
        </c:ser>
        <c:ser>
          <c:idx val="1"/>
          <c:order val="1"/>
          <c:tx>
            <c:strRef>
              <c:f>'[IRC4 Data for Webinar.xlsx]Budget'!$B$7</c:f>
              <c:strCache>
                <c:ptCount val="1"/>
                <c:pt idx="0">
                  <c:v>$10,001-$20,000</c:v>
                </c:pt>
              </c:strCache>
            </c:strRef>
          </c:tx>
          <c:spPr>
            <a:solidFill>
              <a:srgbClr val="666666"/>
            </a:solidFill>
            <a:ln>
              <a:solidFill>
                <a:schemeClr val="bg1"/>
              </a:solidFill>
            </a:ln>
          </c:spPr>
          <c:invertIfNegative val="0"/>
          <c:dLbls>
            <c:dLbl>
              <c:idx val="0"/>
              <c:layout/>
              <c:tx>
                <c:rich>
                  <a:bodyPr/>
                  <a:lstStyle/>
                  <a:p>
                    <a:r>
                      <a:rPr lang="en-US" sz="1100" dirty="0">
                        <a:solidFill>
                          <a:schemeClr val="bg1"/>
                        </a:solidFill>
                      </a:rPr>
                      <a:t>8</a:t>
                    </a:r>
                    <a:r>
                      <a:rPr lang="en-US" sz="1100" b="0" dirty="0">
                        <a:solidFill>
                          <a:schemeClr val="bg1"/>
                        </a:solidFill>
                      </a:rPr>
                      <a:t>%</a:t>
                    </a:r>
                    <a:endParaRPr lang="en-US" sz="1000" b="0" dirty="0">
                      <a:solidFill>
                        <a:srgbClr val="003764"/>
                      </a:solidFill>
                    </a:endParaRPr>
                  </a:p>
                </c:rich>
              </c:tx>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sz="1100" dirty="0">
                        <a:solidFill>
                          <a:schemeClr val="bg1"/>
                        </a:solidFill>
                      </a:rPr>
                      <a:t>30</a:t>
                    </a:r>
                    <a:r>
                      <a:rPr lang="en-US" sz="1100" b="0" dirty="0">
                        <a:solidFill>
                          <a:schemeClr val="bg1"/>
                        </a:solidFill>
                      </a:rPr>
                      <a:t>%</a:t>
                    </a:r>
                    <a:endParaRPr lang="en-US" sz="1000" b="0" dirty="0">
                      <a:solidFill>
                        <a:srgbClr val="003764"/>
                      </a:solidFill>
                    </a:endParaRPr>
                  </a:p>
                </c:rich>
              </c:tx>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a:lstStyle/>
                  <a:p>
                    <a:r>
                      <a:rPr lang="en-US" sz="1100" dirty="0">
                        <a:solidFill>
                          <a:schemeClr val="bg1"/>
                        </a:solidFill>
                      </a:rPr>
                      <a:t>20</a:t>
                    </a:r>
                    <a:r>
                      <a:rPr lang="en-US" sz="1100" b="0" dirty="0">
                        <a:solidFill>
                          <a:schemeClr val="bg1"/>
                        </a:solidFill>
                      </a:rPr>
                      <a:t>%</a:t>
                    </a:r>
                    <a:endParaRPr lang="en-US" sz="1000" b="0" dirty="0">
                      <a:solidFill>
                        <a:srgbClr val="003764"/>
                      </a:solidFill>
                    </a:endParaRPr>
                  </a:p>
                </c:rich>
              </c:tx>
              <c:dLblPos val="ctr"/>
              <c:showLegendKey val="0"/>
              <c:showVal val="1"/>
              <c:showCatName val="0"/>
              <c:showSerName val="0"/>
              <c:showPercent val="0"/>
              <c:showBubbleSize val="0"/>
              <c:extLst>
                <c:ext xmlns:c15="http://schemas.microsoft.com/office/drawing/2012/chart" uri="{CE6537A1-D6FC-4f65-9D91-7224C49458BB}">
                  <c15:layout/>
                </c:ext>
              </c:extLst>
            </c:dLbl>
            <c:dLbl>
              <c:idx val="3"/>
              <c:layout/>
              <c:tx>
                <c:rich>
                  <a:bodyPr/>
                  <a:lstStyle/>
                  <a:p>
                    <a:r>
                      <a:rPr lang="en-US" sz="1100" dirty="0">
                        <a:solidFill>
                          <a:schemeClr val="bg1"/>
                        </a:solidFill>
                      </a:rPr>
                      <a:t>22</a:t>
                    </a:r>
                    <a:r>
                      <a:rPr lang="en-US" sz="1100" b="0" dirty="0">
                        <a:solidFill>
                          <a:schemeClr val="bg1"/>
                        </a:solidFill>
                      </a:rPr>
                      <a:t>%</a:t>
                    </a:r>
                    <a:endParaRPr lang="en-US" sz="1000" b="0" dirty="0">
                      <a:solidFill>
                        <a:srgbClr val="003764"/>
                      </a:solidFill>
                    </a:endParaRPr>
                  </a:p>
                </c:rich>
              </c:tx>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lgn="ctr">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'[IRC4 Data for Webinar.xlsx]Budget'!$C$5:$F$5</c:f>
              <c:strCache>
                <c:ptCount val="4"/>
                <c:pt idx="0">
                  <c:v>China
n=264</c:v>
                </c:pt>
                <c:pt idx="1">
                  <c:v>India
n=1,313</c:v>
                </c:pt>
                <c:pt idx="2">
                  <c:v>Latin America
n=137</c:v>
                </c:pt>
                <c:pt idx="3">
                  <c:v>Sub-Saharan Africa
n=146</c:v>
                </c:pt>
              </c:strCache>
            </c:strRef>
          </c:cat>
          <c:val>
            <c:numRef>
              <c:f>'[IRC4 Data for Webinar.xlsx]Budget'!$C$7:$F$7</c:f>
              <c:numCache>
                <c:formatCode>0%</c:formatCode>
                <c:ptCount val="4"/>
                <c:pt idx="0">
                  <c:v>0.08</c:v>
                </c:pt>
                <c:pt idx="1">
                  <c:v>0.3</c:v>
                </c:pt>
                <c:pt idx="2">
                  <c:v>0.2</c:v>
                </c:pt>
                <c:pt idx="3">
                  <c:v>0.22</c:v>
                </c:pt>
              </c:numCache>
            </c:numRef>
          </c:val>
        </c:ser>
        <c:ser>
          <c:idx val="2"/>
          <c:order val="2"/>
          <c:tx>
            <c:strRef>
              <c:f>'[IRC4 Data for Webinar.xlsx]Budget'!$B$8</c:f>
              <c:strCache>
                <c:ptCount val="1"/>
                <c:pt idx="0">
                  <c:v>$20,001-$30,000</c:v>
                </c:pt>
              </c:strCache>
            </c:strRef>
          </c:tx>
          <c:spPr>
            <a:solidFill>
              <a:srgbClr val="A5D2BA"/>
            </a:solidFill>
            <a:ln>
              <a:solidFill>
                <a:schemeClr val="bg1"/>
              </a:solidFill>
            </a:ln>
          </c:spPr>
          <c:invertIfNegative val="0"/>
          <c:dLbls>
            <c:dLbl>
              <c:idx val="0"/>
              <c:layout/>
              <c:tx>
                <c:rich>
                  <a:bodyPr/>
                  <a:lstStyle/>
                  <a:p>
                    <a:r>
                      <a:rPr lang="en-US" sz="1100" dirty="0">
                        <a:solidFill>
                          <a:srgbClr val="000000"/>
                        </a:solidFill>
                      </a:rPr>
                      <a:t>13</a:t>
                    </a:r>
                    <a:r>
                      <a:rPr lang="en-US" sz="1100" b="0" dirty="0">
                        <a:solidFill>
                          <a:srgbClr val="000000"/>
                        </a:solidFill>
                      </a:rPr>
                      <a:t>%</a:t>
                    </a:r>
                    <a:endParaRPr lang="en-US" sz="1000" b="0" dirty="0">
                      <a:solidFill>
                        <a:srgbClr val="003764"/>
                      </a:solidFill>
                    </a:endParaRPr>
                  </a:p>
                </c:rich>
              </c:tx>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sz="1100" dirty="0">
                        <a:solidFill>
                          <a:srgbClr val="000000"/>
                        </a:solidFill>
                      </a:rPr>
                      <a:t>26</a:t>
                    </a:r>
                    <a:r>
                      <a:rPr lang="en-US" sz="1100" b="0" dirty="0">
                        <a:solidFill>
                          <a:srgbClr val="000000"/>
                        </a:solidFill>
                      </a:rPr>
                      <a:t>%</a:t>
                    </a:r>
                    <a:endParaRPr lang="en-US" sz="1000" b="0" dirty="0">
                      <a:solidFill>
                        <a:srgbClr val="003764"/>
                      </a:solidFill>
                    </a:endParaRPr>
                  </a:p>
                </c:rich>
              </c:tx>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a:lstStyle/>
                  <a:p>
                    <a:r>
                      <a:rPr lang="en-US" sz="1100" dirty="0">
                        <a:solidFill>
                          <a:srgbClr val="000000"/>
                        </a:solidFill>
                      </a:rPr>
                      <a:t>27</a:t>
                    </a:r>
                    <a:r>
                      <a:rPr lang="en-US" sz="1100" b="0" dirty="0">
                        <a:solidFill>
                          <a:srgbClr val="000000"/>
                        </a:solidFill>
                      </a:rPr>
                      <a:t>%</a:t>
                    </a:r>
                    <a:endParaRPr lang="en-US" sz="1000" b="0" dirty="0">
                      <a:solidFill>
                        <a:srgbClr val="003764"/>
                      </a:solidFill>
                    </a:endParaRPr>
                  </a:p>
                </c:rich>
              </c:tx>
              <c:dLblPos val="ctr"/>
              <c:showLegendKey val="0"/>
              <c:showVal val="1"/>
              <c:showCatName val="0"/>
              <c:showSerName val="0"/>
              <c:showPercent val="0"/>
              <c:showBubbleSize val="0"/>
              <c:extLst>
                <c:ext xmlns:c15="http://schemas.microsoft.com/office/drawing/2012/chart" uri="{CE6537A1-D6FC-4f65-9D91-7224C49458BB}">
                  <c15:layout/>
                </c:ext>
              </c:extLst>
            </c:dLbl>
            <c:dLbl>
              <c:idx val="3"/>
              <c:layout/>
              <c:tx>
                <c:rich>
                  <a:bodyPr/>
                  <a:lstStyle/>
                  <a:p>
                    <a:r>
                      <a:rPr lang="en-US" sz="1100" dirty="0">
                        <a:solidFill>
                          <a:srgbClr val="000000"/>
                        </a:solidFill>
                      </a:rPr>
                      <a:t>22</a:t>
                    </a:r>
                    <a:r>
                      <a:rPr lang="en-US" sz="1100" b="0" dirty="0">
                        <a:solidFill>
                          <a:srgbClr val="000000"/>
                        </a:solidFill>
                      </a:rPr>
                      <a:t>%</a:t>
                    </a:r>
                    <a:endParaRPr lang="en-US" sz="1000" b="0" dirty="0">
                      <a:solidFill>
                        <a:srgbClr val="003764"/>
                      </a:solidFill>
                    </a:endParaRPr>
                  </a:p>
                </c:rich>
              </c:tx>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lgn="ctr">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'[IRC4 Data for Webinar.xlsx]Budget'!$C$5:$F$5</c:f>
              <c:strCache>
                <c:ptCount val="4"/>
                <c:pt idx="0">
                  <c:v>China
n=264</c:v>
                </c:pt>
                <c:pt idx="1">
                  <c:v>India
n=1,313</c:v>
                </c:pt>
                <c:pt idx="2">
                  <c:v>Latin America
n=137</c:v>
                </c:pt>
                <c:pt idx="3">
                  <c:v>Sub-Saharan Africa
n=146</c:v>
                </c:pt>
              </c:strCache>
            </c:strRef>
          </c:cat>
          <c:val>
            <c:numRef>
              <c:f>'[IRC4 Data for Webinar.xlsx]Budget'!$C$8:$F$8</c:f>
              <c:numCache>
                <c:formatCode>0%</c:formatCode>
                <c:ptCount val="4"/>
                <c:pt idx="0">
                  <c:v>0.13</c:v>
                </c:pt>
                <c:pt idx="1">
                  <c:v>0.26</c:v>
                </c:pt>
                <c:pt idx="2">
                  <c:v>0.27</c:v>
                </c:pt>
                <c:pt idx="3">
                  <c:v>0.22</c:v>
                </c:pt>
              </c:numCache>
            </c:numRef>
          </c:val>
        </c:ser>
        <c:ser>
          <c:idx val="3"/>
          <c:order val="3"/>
          <c:tx>
            <c:strRef>
              <c:f>'[IRC4 Data for Webinar.xlsx]Budget'!$B$9</c:f>
              <c:strCache>
                <c:ptCount val="1"/>
                <c:pt idx="0">
                  <c:v>$30,001-$40,000</c:v>
                </c:pt>
              </c:strCache>
            </c:strRef>
          </c:tx>
          <c:spPr>
            <a:solidFill>
              <a:srgbClr val="78BC99"/>
            </a:solidFill>
            <a:ln>
              <a:solidFill>
                <a:schemeClr val="bg1"/>
              </a:solidFill>
            </a:ln>
          </c:spPr>
          <c:invertIfNegative val="0"/>
          <c:dLbls>
            <c:dLbl>
              <c:idx val="0"/>
              <c:layout/>
              <c:tx>
                <c:rich>
                  <a:bodyPr/>
                  <a:lstStyle/>
                  <a:p>
                    <a:r>
                      <a:rPr lang="en-US" sz="1100" dirty="0">
                        <a:solidFill>
                          <a:srgbClr val="000000"/>
                        </a:solidFill>
                      </a:rPr>
                      <a:t>16</a:t>
                    </a:r>
                    <a:r>
                      <a:rPr lang="en-US" sz="1100" b="0" dirty="0">
                        <a:solidFill>
                          <a:srgbClr val="000000"/>
                        </a:solidFill>
                      </a:rPr>
                      <a:t>%</a:t>
                    </a:r>
                    <a:endParaRPr lang="en-US" sz="1000" b="0" dirty="0">
                      <a:solidFill>
                        <a:srgbClr val="003764"/>
                      </a:solidFill>
                    </a:endParaRPr>
                  </a:p>
                </c:rich>
              </c:tx>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sz="1100" dirty="0">
                        <a:solidFill>
                          <a:srgbClr val="000000"/>
                        </a:solidFill>
                      </a:rPr>
                      <a:t>16</a:t>
                    </a:r>
                    <a:r>
                      <a:rPr lang="en-US" sz="1100" b="0" dirty="0">
                        <a:solidFill>
                          <a:srgbClr val="000000"/>
                        </a:solidFill>
                      </a:rPr>
                      <a:t>%</a:t>
                    </a:r>
                    <a:endParaRPr lang="en-US" sz="1000" b="0" dirty="0"/>
                  </a:p>
                </c:rich>
              </c:tx>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a:lstStyle/>
                  <a:p>
                    <a:r>
                      <a:rPr lang="en-US" sz="1100" dirty="0">
                        <a:solidFill>
                          <a:srgbClr val="000000"/>
                        </a:solidFill>
                      </a:rPr>
                      <a:t>10</a:t>
                    </a:r>
                    <a:r>
                      <a:rPr lang="en-US" sz="1100" b="0" dirty="0">
                        <a:solidFill>
                          <a:srgbClr val="000000"/>
                        </a:solidFill>
                      </a:rPr>
                      <a:t>%</a:t>
                    </a:r>
                    <a:endParaRPr lang="en-US" sz="1000" b="0" dirty="0"/>
                  </a:p>
                </c:rich>
              </c:tx>
              <c:dLblPos val="ctr"/>
              <c:showLegendKey val="0"/>
              <c:showVal val="1"/>
              <c:showCatName val="0"/>
              <c:showSerName val="0"/>
              <c:showPercent val="0"/>
              <c:showBubbleSize val="0"/>
              <c:extLst>
                <c:ext xmlns:c15="http://schemas.microsoft.com/office/drawing/2012/chart" uri="{CE6537A1-D6FC-4f65-9D91-7224C49458BB}">
                  <c15:layout/>
                </c:ext>
              </c:extLst>
            </c:dLbl>
            <c:dLbl>
              <c:idx val="3"/>
              <c:layout/>
              <c:tx>
                <c:rich>
                  <a:bodyPr/>
                  <a:lstStyle/>
                  <a:p>
                    <a:r>
                      <a:rPr lang="en-US" sz="1100" dirty="0">
                        <a:solidFill>
                          <a:srgbClr val="000000"/>
                        </a:solidFill>
                      </a:rPr>
                      <a:t>14</a:t>
                    </a:r>
                    <a:r>
                      <a:rPr lang="en-US" sz="1100" b="0" dirty="0">
                        <a:solidFill>
                          <a:srgbClr val="000000"/>
                        </a:solidFill>
                      </a:rPr>
                      <a:t>%</a:t>
                    </a:r>
                    <a:endParaRPr lang="en-US" sz="1000" b="0" dirty="0"/>
                  </a:p>
                </c:rich>
              </c:tx>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lgn="ctr">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'[IRC4 Data for Webinar.xlsx]Budget'!$C$5:$F$5</c:f>
              <c:strCache>
                <c:ptCount val="4"/>
                <c:pt idx="0">
                  <c:v>China
n=264</c:v>
                </c:pt>
                <c:pt idx="1">
                  <c:v>India
n=1,313</c:v>
                </c:pt>
                <c:pt idx="2">
                  <c:v>Latin America
n=137</c:v>
                </c:pt>
                <c:pt idx="3">
                  <c:v>Sub-Saharan Africa
n=146</c:v>
                </c:pt>
              </c:strCache>
            </c:strRef>
          </c:cat>
          <c:val>
            <c:numRef>
              <c:f>'[IRC4 Data for Webinar.xlsx]Budget'!$C$9:$F$9</c:f>
              <c:numCache>
                <c:formatCode>0%</c:formatCode>
                <c:ptCount val="4"/>
                <c:pt idx="0">
                  <c:v>0.16</c:v>
                </c:pt>
                <c:pt idx="1">
                  <c:v>0.16</c:v>
                </c:pt>
                <c:pt idx="2">
                  <c:v>0.1</c:v>
                </c:pt>
                <c:pt idx="3">
                  <c:v>0.14</c:v>
                </c:pt>
              </c:numCache>
            </c:numRef>
          </c:val>
        </c:ser>
        <c:ser>
          <c:idx val="4"/>
          <c:order val="4"/>
          <c:tx>
            <c:strRef>
              <c:f>'[IRC4 Data for Webinar.xlsx]Budget'!$B$10</c:f>
              <c:strCache>
                <c:ptCount val="1"/>
                <c:pt idx="0">
                  <c:v>$40,001-$50,000</c:v>
                </c:pt>
              </c:strCache>
            </c:strRef>
          </c:tx>
          <c:spPr>
            <a:solidFill>
              <a:srgbClr val="4BA677"/>
            </a:solidFill>
            <a:ln>
              <a:solidFill>
                <a:schemeClr val="bg1"/>
              </a:solidFill>
            </a:ln>
          </c:spPr>
          <c:invertIfNegative val="0"/>
          <c:dLbls>
            <c:dLbl>
              <c:idx val="0"/>
              <c:layout/>
              <c:tx>
                <c:rich>
                  <a:bodyPr/>
                  <a:lstStyle/>
                  <a:p>
                    <a:r>
                      <a:rPr lang="en-US" sz="1100" dirty="0">
                        <a:solidFill>
                          <a:srgbClr val="000000"/>
                        </a:solidFill>
                      </a:rPr>
                      <a:t>21</a:t>
                    </a:r>
                    <a:r>
                      <a:rPr lang="en-US" sz="1100" b="0" dirty="0">
                        <a:solidFill>
                          <a:srgbClr val="000000"/>
                        </a:solidFill>
                      </a:rPr>
                      <a:t>%</a:t>
                    </a:r>
                    <a:endParaRPr lang="en-US" sz="1000" b="0" dirty="0"/>
                  </a:p>
                </c:rich>
              </c:tx>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sz="1100" dirty="0">
                        <a:solidFill>
                          <a:srgbClr val="000000"/>
                        </a:solidFill>
                      </a:rPr>
                      <a:t>8</a:t>
                    </a:r>
                    <a:r>
                      <a:rPr lang="en-US" sz="1100" b="0" dirty="0">
                        <a:solidFill>
                          <a:srgbClr val="000000"/>
                        </a:solidFill>
                      </a:rPr>
                      <a:t>%</a:t>
                    </a:r>
                    <a:endParaRPr lang="en-US" sz="1000" b="0" dirty="0"/>
                  </a:p>
                </c:rich>
              </c:tx>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a:lstStyle/>
                  <a:p>
                    <a:r>
                      <a:rPr lang="en-US" sz="1100" dirty="0">
                        <a:solidFill>
                          <a:srgbClr val="000000"/>
                        </a:solidFill>
                      </a:rPr>
                      <a:t>9</a:t>
                    </a:r>
                    <a:r>
                      <a:rPr lang="en-US" sz="1100" b="0" dirty="0">
                        <a:solidFill>
                          <a:srgbClr val="000000"/>
                        </a:solidFill>
                      </a:rPr>
                      <a:t>%</a:t>
                    </a:r>
                    <a:endParaRPr lang="en-US" sz="1000" b="0" dirty="0"/>
                  </a:p>
                </c:rich>
              </c:tx>
              <c:dLblPos val="ctr"/>
              <c:showLegendKey val="0"/>
              <c:showVal val="1"/>
              <c:showCatName val="0"/>
              <c:showSerName val="0"/>
              <c:showPercent val="0"/>
              <c:showBubbleSize val="0"/>
              <c:extLst>
                <c:ext xmlns:c15="http://schemas.microsoft.com/office/drawing/2012/chart" uri="{CE6537A1-D6FC-4f65-9D91-7224C49458BB}">
                  <c15:layout/>
                </c:ext>
              </c:extLst>
            </c:dLbl>
            <c:dLbl>
              <c:idx val="3"/>
              <c:layout/>
              <c:tx>
                <c:rich>
                  <a:bodyPr/>
                  <a:lstStyle/>
                  <a:p>
                    <a:r>
                      <a:rPr lang="en-US" sz="1100" dirty="0">
                        <a:solidFill>
                          <a:srgbClr val="000000"/>
                        </a:solidFill>
                      </a:rPr>
                      <a:t>4</a:t>
                    </a:r>
                    <a:r>
                      <a:rPr lang="en-US" sz="1100" b="0" dirty="0">
                        <a:solidFill>
                          <a:srgbClr val="000000"/>
                        </a:solidFill>
                      </a:rPr>
                      <a:t>%</a:t>
                    </a:r>
                    <a:endParaRPr lang="en-US" sz="1000" b="0" dirty="0"/>
                  </a:p>
                </c:rich>
              </c:tx>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lgn="ctr">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'[IRC4 Data for Webinar.xlsx]Budget'!$C$5:$F$5</c:f>
              <c:strCache>
                <c:ptCount val="4"/>
                <c:pt idx="0">
                  <c:v>China
n=264</c:v>
                </c:pt>
                <c:pt idx="1">
                  <c:v>India
n=1,313</c:v>
                </c:pt>
                <c:pt idx="2">
                  <c:v>Latin America
n=137</c:v>
                </c:pt>
                <c:pt idx="3">
                  <c:v>Sub-Saharan Africa
n=146</c:v>
                </c:pt>
              </c:strCache>
            </c:strRef>
          </c:cat>
          <c:val>
            <c:numRef>
              <c:f>'[IRC4 Data for Webinar.xlsx]Budget'!$C$10:$F$10</c:f>
              <c:numCache>
                <c:formatCode>0%</c:formatCode>
                <c:ptCount val="4"/>
                <c:pt idx="0">
                  <c:v>0.21</c:v>
                </c:pt>
                <c:pt idx="1">
                  <c:v>0.08</c:v>
                </c:pt>
                <c:pt idx="2">
                  <c:v>0.09</c:v>
                </c:pt>
                <c:pt idx="3">
                  <c:v>0.04</c:v>
                </c:pt>
              </c:numCache>
            </c:numRef>
          </c:val>
        </c:ser>
        <c:ser>
          <c:idx val="5"/>
          <c:order val="5"/>
          <c:tx>
            <c:strRef>
              <c:f>'[IRC4 Data for Webinar.xlsx]Budget'!$B$11</c:f>
              <c:strCache>
                <c:ptCount val="1"/>
                <c:pt idx="0">
                  <c:v>$50,000+</c:v>
                </c:pt>
              </c:strCache>
            </c:strRef>
          </c:tx>
          <c:spPr>
            <a:solidFill>
              <a:srgbClr val="1F9055"/>
            </a:solidFill>
            <a:ln>
              <a:solidFill>
                <a:schemeClr val="bg1"/>
              </a:solidFill>
            </a:ln>
          </c:spPr>
          <c:invertIfNegative val="0"/>
          <c:dLbls>
            <c:dLbl>
              <c:idx val="0"/>
              <c:layout/>
              <c:tx>
                <c:rich>
                  <a:bodyPr/>
                  <a:lstStyle/>
                  <a:p>
                    <a:r>
                      <a:rPr lang="en-US" sz="1100" b="0" dirty="0">
                        <a:solidFill>
                          <a:schemeClr val="bg1"/>
                        </a:solidFill>
                      </a:rPr>
                      <a:t>37%</a:t>
                    </a:r>
                    <a:endParaRPr lang="en-US" sz="1000" b="0" dirty="0"/>
                  </a:p>
                </c:rich>
              </c:tx>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0"/>
                  <c:y val="-0.00265604249667995"/>
                </c:manualLayout>
              </c:layout>
              <c:tx>
                <c:rich>
                  <a:bodyPr/>
                  <a:lstStyle/>
                  <a:p>
                    <a:r>
                      <a:rPr lang="en-US" sz="1100" b="0" dirty="0">
                        <a:solidFill>
                          <a:schemeClr val="bg1"/>
                        </a:solidFill>
                      </a:rPr>
                      <a:t>7%</a:t>
                    </a:r>
                    <a:endParaRPr lang="en-US" sz="1000" b="0" dirty="0"/>
                  </a:p>
                </c:rich>
              </c:tx>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a:lstStyle/>
                  <a:p>
                    <a:r>
                      <a:rPr lang="en-US" sz="1100" b="0" dirty="0">
                        <a:solidFill>
                          <a:schemeClr val="bg1"/>
                        </a:solidFill>
                      </a:rPr>
                      <a:t>12%</a:t>
                    </a:r>
                    <a:endParaRPr lang="en-US" sz="1000" b="0" dirty="0"/>
                  </a:p>
                </c:rich>
              </c:tx>
              <c:dLblPos val="ctr"/>
              <c:showLegendKey val="0"/>
              <c:showVal val="1"/>
              <c:showCatName val="0"/>
              <c:showSerName val="0"/>
              <c:showPercent val="0"/>
              <c:showBubbleSize val="0"/>
              <c:extLst>
                <c:ext xmlns:c15="http://schemas.microsoft.com/office/drawing/2012/chart" uri="{CE6537A1-D6FC-4f65-9D91-7224C49458BB}">
                  <c15:layout/>
                </c:ext>
              </c:extLst>
            </c:dLbl>
            <c:dLbl>
              <c:idx val="3"/>
              <c:layout/>
              <c:tx>
                <c:rich>
                  <a:bodyPr/>
                  <a:lstStyle/>
                  <a:p>
                    <a:r>
                      <a:rPr lang="en-US" sz="1100" b="0" dirty="0">
                        <a:solidFill>
                          <a:schemeClr val="bg1"/>
                        </a:solidFill>
                      </a:rPr>
                      <a:t>6%</a:t>
                    </a:r>
                    <a:endParaRPr lang="en-US" sz="1000" b="0" dirty="0"/>
                  </a:p>
                </c:rich>
              </c:tx>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'[IRC4 Data for Webinar.xlsx]Budget'!$C$5:$F$5</c:f>
              <c:strCache>
                <c:ptCount val="4"/>
                <c:pt idx="0">
                  <c:v>China
n=264</c:v>
                </c:pt>
                <c:pt idx="1">
                  <c:v>India
n=1,313</c:v>
                </c:pt>
                <c:pt idx="2">
                  <c:v>Latin America
n=137</c:v>
                </c:pt>
                <c:pt idx="3">
                  <c:v>Sub-Saharan Africa
n=146</c:v>
                </c:pt>
              </c:strCache>
            </c:strRef>
          </c:cat>
          <c:val>
            <c:numRef>
              <c:f>'[IRC4 Data for Webinar.xlsx]Budget'!$C$11:$F$11</c:f>
              <c:numCache>
                <c:formatCode>0%</c:formatCode>
                <c:ptCount val="4"/>
                <c:pt idx="0">
                  <c:v>0.37</c:v>
                </c:pt>
                <c:pt idx="1">
                  <c:v>0.07</c:v>
                </c:pt>
                <c:pt idx="2">
                  <c:v>0.12</c:v>
                </c:pt>
                <c:pt idx="3">
                  <c:v>0.06</c:v>
                </c:pt>
              </c:numCache>
            </c:numRef>
          </c:val>
        </c:ser>
        <c:dLbls>
          <c:showLegendKey val="0"/>
          <c:showVal val="1"/>
          <c:showCatName val="0"/>
          <c:showSerName val="0"/>
          <c:showPercent val="0"/>
          <c:showBubbleSize val="0"/>
        </c:dLbls>
        <c:gapWidth val="150"/>
        <c:overlap val="100"/>
        <c:axId val="2118049080"/>
        <c:axId val="2118052088"/>
      </c:barChart>
      <c:catAx>
        <c:axId val="2118049080"/>
        <c:scaling>
          <c:orientation val="minMax"/>
        </c:scaling>
        <c:delete val="0"/>
        <c:axPos val="b"/>
        <c:numFmt formatCode="General" sourceLinked="0"/>
        <c:majorTickMark val="out"/>
        <c:minorTickMark val="none"/>
        <c:tickLblPos val="nextTo"/>
        <c:crossAx val="2118052088"/>
        <c:crosses val="autoZero"/>
        <c:auto val="1"/>
        <c:lblAlgn val="ctr"/>
        <c:lblOffset val="100"/>
        <c:noMultiLvlLbl val="0"/>
      </c:catAx>
      <c:valAx>
        <c:axId val="2118052088"/>
        <c:scaling>
          <c:orientation val="minMax"/>
        </c:scaling>
        <c:delete val="1"/>
        <c:axPos val="l"/>
        <c:numFmt formatCode="0%" sourceLinked="1"/>
        <c:majorTickMark val="out"/>
        <c:minorTickMark val="none"/>
        <c:tickLblPos val="nextTo"/>
        <c:crossAx val="2118049080"/>
        <c:crosses val="autoZero"/>
        <c:crossBetween val="between"/>
      </c:valAx>
    </c:plotArea>
    <c:legend>
      <c:legendPos val="r"/>
      <c:layout>
        <c:manualLayout>
          <c:xMode val="edge"/>
          <c:yMode val="edge"/>
          <c:x val="0.706780090998727"/>
          <c:y val="0.331639531114388"/>
          <c:w val="0.194878451630285"/>
          <c:h val="0.32556514101076"/>
        </c:manualLayout>
      </c:layout>
      <c:overlay val="0"/>
    </c:legend>
    <c:plotVisOnly val="1"/>
    <c:dispBlanksAs val="gap"/>
    <c:showDLblsOverMax val="0"/>
  </c:chart>
  <c:txPr>
    <a:bodyPr/>
    <a:lstStyle/>
    <a:p>
      <a:pPr>
        <a:defRPr sz="1400">
          <a:latin typeface="Verdana"/>
          <a:cs typeface="Verdana"/>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9995818552206"/>
          <c:y val="0.159558929635788"/>
          <c:w val="0.367640584281739"/>
          <c:h val="0.625550501406448"/>
        </c:manualLayout>
      </c:layout>
      <c:doughnutChart>
        <c:varyColors val="1"/>
        <c:ser>
          <c:idx val="0"/>
          <c:order val="0"/>
          <c:tx>
            <c:strRef>
              <c:f>[1]Value!$B$6</c:f>
              <c:strCache>
                <c:ptCount val="1"/>
                <c:pt idx="0">
                  <c:v>China</c:v>
                </c:pt>
              </c:strCache>
            </c:strRef>
          </c:tx>
          <c:spPr>
            <a:solidFill>
              <a:srgbClr val="77B5EA"/>
            </a:solidFill>
            <a:ln w="9525">
              <a:solidFill>
                <a:schemeClr val="bg1"/>
              </a:solidFill>
            </a:ln>
          </c:spPr>
          <c:dPt>
            <c:idx val="0"/>
            <c:bubble3D val="0"/>
            <c:spPr>
              <a:solidFill>
                <a:schemeClr val="accent1"/>
              </a:solidFill>
              <a:ln w="9525">
                <a:solidFill>
                  <a:schemeClr val="bg1"/>
                </a:solidFill>
              </a:ln>
            </c:spPr>
          </c:dPt>
          <c:dPt>
            <c:idx val="1"/>
            <c:bubble3D val="0"/>
            <c:spPr>
              <a:solidFill>
                <a:srgbClr val="4BA677"/>
              </a:solidFill>
              <a:ln w="9525">
                <a:solidFill>
                  <a:schemeClr val="bg1"/>
                </a:solidFill>
              </a:ln>
            </c:spPr>
          </c:dPt>
          <c:dPt>
            <c:idx val="2"/>
            <c:bubble3D val="0"/>
            <c:spPr>
              <a:solidFill>
                <a:srgbClr val="78BC99"/>
              </a:solidFill>
              <a:ln w="9525">
                <a:solidFill>
                  <a:schemeClr val="bg1"/>
                </a:solidFill>
              </a:ln>
            </c:spPr>
          </c:dPt>
          <c:dPt>
            <c:idx val="3"/>
            <c:bubble3D val="0"/>
            <c:spPr>
              <a:solidFill>
                <a:srgbClr val="D2E8DD"/>
              </a:solidFill>
              <a:ln w="9525">
                <a:solidFill>
                  <a:schemeClr val="bg1"/>
                </a:solidFill>
              </a:ln>
            </c:spPr>
          </c:dPt>
          <c:dLbls>
            <c:dLbl>
              <c:idx val="0"/>
              <c:layout>
                <c:manualLayout>
                  <c:x val="-0.00165220983064861"/>
                  <c:y val="0.0361581878009772"/>
                </c:manualLayout>
              </c:layout>
              <c:tx>
                <c:rich>
                  <a:bodyPr/>
                  <a:lstStyle/>
                  <a:p>
                    <a:r>
                      <a:rPr lang="en-US" sz="2200" dirty="0" smtClean="0">
                        <a:solidFill>
                          <a:schemeClr val="accent2"/>
                        </a:solidFill>
                        <a:latin typeface="Verdana"/>
                        <a:cs typeface="Verdana"/>
                      </a:rPr>
                      <a:t>47</a:t>
                    </a:r>
                    <a:r>
                      <a:rPr lang="en-US" sz="1400" b="0" dirty="0" smtClean="0">
                        <a:solidFill>
                          <a:schemeClr val="accent2"/>
                        </a:solidFill>
                        <a:latin typeface="Verdana"/>
                        <a:cs typeface="Verdana"/>
                      </a:rPr>
                      <a:t>%</a:t>
                    </a:r>
                    <a:endParaRPr lang="en-US" sz="1400" b="0" dirty="0">
                      <a:solidFill>
                        <a:schemeClr val="bg1"/>
                      </a:solidFill>
                      <a:latin typeface="Verdana"/>
                      <a:cs typeface="Verdana"/>
                    </a:endParaRPr>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00198600333483361"/>
                  <c:y val="-0.0210381570829543"/>
                </c:manualLayout>
              </c:layout>
              <c:tx>
                <c:rich>
                  <a:bodyPr/>
                  <a:lstStyle/>
                  <a:p>
                    <a:r>
                      <a:rPr lang="en-US" sz="2200" dirty="0" smtClean="0">
                        <a:solidFill>
                          <a:schemeClr val="accent2"/>
                        </a:solidFill>
                        <a:latin typeface="Verdana"/>
                        <a:cs typeface="Verdana"/>
                      </a:rPr>
                      <a:t>42</a:t>
                    </a:r>
                    <a:r>
                      <a:rPr lang="en-US" sz="1400" b="0" dirty="0" smtClean="0">
                        <a:solidFill>
                          <a:schemeClr val="accent2"/>
                        </a:solidFill>
                        <a:latin typeface="Verdana"/>
                        <a:cs typeface="Verdana"/>
                      </a:rPr>
                      <a:t>%</a:t>
                    </a:r>
                    <a:endParaRPr lang="en-US" sz="1400" b="0" dirty="0">
                      <a:latin typeface="Verdana"/>
                      <a:cs typeface="Verdana"/>
                    </a:endParaRPr>
                  </a:p>
                </c:rich>
              </c:tx>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000439585025893895"/>
                  <c:y val="-0.0110293394073862"/>
                </c:manualLayout>
              </c:layout>
              <c:tx>
                <c:rich>
                  <a:bodyPr/>
                  <a:lstStyle/>
                  <a:p>
                    <a:r>
                      <a:rPr lang="en-US" sz="2200" dirty="0" smtClean="0">
                        <a:solidFill>
                          <a:schemeClr val="accent2"/>
                        </a:solidFill>
                        <a:latin typeface="Verdana"/>
                        <a:cs typeface="Verdana"/>
                      </a:rPr>
                      <a:t>9</a:t>
                    </a:r>
                    <a:r>
                      <a:rPr lang="en-US" sz="1400" b="0" dirty="0" smtClean="0">
                        <a:solidFill>
                          <a:schemeClr val="accent2"/>
                        </a:solidFill>
                        <a:latin typeface="Verdana"/>
                        <a:cs typeface="Verdana"/>
                      </a:rPr>
                      <a:t>%</a:t>
                    </a:r>
                    <a:endParaRPr lang="en-US" sz="1400" b="0" dirty="0">
                      <a:solidFill>
                        <a:srgbClr val="003764"/>
                      </a:solidFill>
                      <a:latin typeface="Verdana"/>
                      <a:cs typeface="Verdana"/>
                    </a:endParaRPr>
                  </a:p>
                </c:rich>
              </c:tx>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00742938306560344"/>
                  <c:y val="-0.00782214972132467"/>
                </c:manualLayout>
              </c:layout>
              <c:tx>
                <c:rich>
                  <a:bodyPr/>
                  <a:lstStyle/>
                  <a:p>
                    <a:r>
                      <a:rPr lang="en-US" sz="2200" dirty="0" smtClean="0">
                        <a:solidFill>
                          <a:schemeClr val="accent2"/>
                        </a:solidFill>
                        <a:latin typeface="Verdana"/>
                        <a:cs typeface="Verdana"/>
                      </a:rPr>
                      <a:t>3</a:t>
                    </a:r>
                    <a:r>
                      <a:rPr lang="en-US" sz="1400" b="0" dirty="0" smtClean="0">
                        <a:solidFill>
                          <a:schemeClr val="accent2"/>
                        </a:solidFill>
                        <a:latin typeface="Verdana"/>
                        <a:cs typeface="Verdana"/>
                      </a:rPr>
                      <a:t>%</a:t>
                    </a:r>
                    <a:endParaRPr lang="en-US" sz="1400" b="0" dirty="0">
                      <a:solidFill>
                        <a:schemeClr val="bg1"/>
                      </a:solidFill>
                      <a:latin typeface="Verdana"/>
                      <a:cs typeface="Verdana"/>
                    </a:endParaRPr>
                  </a:p>
                </c:rich>
              </c:tx>
              <c:showLegendKey val="0"/>
              <c:showVal val="1"/>
              <c:showCatName val="0"/>
              <c:showSerName val="0"/>
              <c:showPercent val="0"/>
              <c:showBubbleSize val="0"/>
              <c:extLst>
                <c:ext xmlns:c15="http://schemas.microsoft.com/office/drawing/2012/chart" uri="{CE6537A1-D6FC-4f65-9D91-7224C49458BB}">
                  <c15:layout/>
                </c:ext>
              </c:extLst>
            </c:dLbl>
            <c:spPr>
              <a:noFill/>
              <a:ln w="25400">
                <a:noFill/>
              </a:ln>
            </c:spPr>
            <c:txPr>
              <a:bodyPr/>
              <a:lstStyle/>
              <a:p>
                <a:pPr algn="ctr">
                  <a:defRPr lang="en-US" sz="2400" b="1" i="0" u="none" strike="noStrike" kern="1200" baseline="0">
                    <a:solidFill>
                      <a:schemeClr val="accent2"/>
                    </a:solidFill>
                    <a:latin typeface="Verdana"/>
                    <a:ea typeface="+mn-ea"/>
                    <a:cs typeface="Verdana"/>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[1]Value!$A$7:$A$10</c:f>
              <c:strCache>
                <c:ptCount val="4"/>
                <c:pt idx="0">
                  <c:v>_x0011_School reputation</c:v>
                </c:pt>
                <c:pt idx="1">
                  <c:v>_x0010_Career prospects</c:v>
                </c:pt>
                <c:pt idx="2">
                  <c:v>_x0008_Location</c:v>
                </c:pt>
                <c:pt idx="3">
                  <c:v>_x0004_Cost</c:v>
                </c:pt>
              </c:strCache>
            </c:strRef>
          </c:cat>
          <c:val>
            <c:numRef>
              <c:f>[1]Value!$B$7:$B$10</c:f>
              <c:numCache>
                <c:formatCode>General</c:formatCode>
                <c:ptCount val="4"/>
                <c:pt idx="0">
                  <c:v>0.47</c:v>
                </c:pt>
                <c:pt idx="1">
                  <c:v>0.42</c:v>
                </c:pt>
                <c:pt idx="2">
                  <c:v>0.09</c:v>
                </c:pt>
                <c:pt idx="3">
                  <c:v>0.03</c:v>
                </c:pt>
              </c:numCache>
            </c:numRef>
          </c:val>
        </c:ser>
        <c:dLbls>
          <c:showLegendKey val="0"/>
          <c:showVal val="0"/>
          <c:showCatName val="0"/>
          <c:showSerName val="0"/>
          <c:showPercent val="0"/>
          <c:showBubbleSize val="0"/>
          <c:showLeaderLines val="0"/>
        </c:dLbls>
        <c:firstSliceAng val="0"/>
        <c:holeSize val="50"/>
      </c:doughnutChart>
      <c:spPr>
        <a:noFill/>
        <a:ln w="25400">
          <a:noFill/>
        </a:ln>
      </c:spPr>
    </c:plotArea>
    <c:plotVisOnly val="1"/>
    <c:dispBlanksAs val="zero"/>
    <c:showDLblsOverMax val="0"/>
  </c:chart>
  <c:spPr>
    <a:noFill/>
    <a:ln>
      <a:noFill/>
    </a:ln>
  </c:spPr>
  <c:txPr>
    <a:bodyPr/>
    <a:lstStyle/>
    <a:p>
      <a:pPr>
        <a:defRPr sz="1800"/>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'china 1'!$J$4</c:f>
              <c:strCache>
                <c:ptCount val="1"/>
                <c:pt idx="0">
                  <c:v>Public</c:v>
                </c:pt>
              </c:strCache>
            </c:strRef>
          </c:tx>
          <c:invertIfNegative val="0"/>
          <c:dLbls>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'china 1'!$K$3:$M$3</c:f>
              <c:strCache>
                <c:ptCount val="3"/>
                <c:pt idx="0">
                  <c:v>Reach School</c:v>
                </c:pt>
                <c:pt idx="1">
                  <c:v>Match School</c:v>
                </c:pt>
                <c:pt idx="2">
                  <c:v>Safety School</c:v>
                </c:pt>
              </c:strCache>
            </c:strRef>
          </c:cat>
          <c:val>
            <c:numRef>
              <c:f>'china 1'!$K$4:$M$4</c:f>
              <c:numCache>
                <c:formatCode>0%</c:formatCode>
                <c:ptCount val="3"/>
                <c:pt idx="0">
                  <c:v>0.23</c:v>
                </c:pt>
                <c:pt idx="1">
                  <c:v>0.33</c:v>
                </c:pt>
                <c:pt idx="2">
                  <c:v>0.38</c:v>
                </c:pt>
              </c:numCache>
            </c:numRef>
          </c:val>
        </c:ser>
        <c:ser>
          <c:idx val="1"/>
          <c:order val="1"/>
          <c:tx>
            <c:strRef>
              <c:f>'china 1'!$J$5</c:f>
              <c:strCache>
                <c:ptCount val="1"/>
                <c:pt idx="0">
                  <c:v>Private not-for-profit</c:v>
                </c:pt>
              </c:strCache>
            </c:strRef>
          </c:tx>
          <c:spPr>
            <a:solidFill>
              <a:srgbClr val="A5D2BA"/>
            </a:solidFill>
          </c:spPr>
          <c:invertIfNegative val="0"/>
          <c:dLbls>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'china 1'!$K$3:$M$3</c:f>
              <c:strCache>
                <c:ptCount val="3"/>
                <c:pt idx="0">
                  <c:v>Reach School</c:v>
                </c:pt>
                <c:pt idx="1">
                  <c:v>Match School</c:v>
                </c:pt>
                <c:pt idx="2">
                  <c:v>Safety School</c:v>
                </c:pt>
              </c:strCache>
            </c:strRef>
          </c:cat>
          <c:val>
            <c:numRef>
              <c:f>'china 1'!$K$5:$M$5</c:f>
              <c:numCache>
                <c:formatCode>0%</c:formatCode>
                <c:ptCount val="3"/>
                <c:pt idx="0">
                  <c:v>0.76</c:v>
                </c:pt>
                <c:pt idx="1">
                  <c:v>0.67</c:v>
                </c:pt>
                <c:pt idx="2">
                  <c:v>0.62</c:v>
                </c:pt>
              </c:numCache>
            </c:numRef>
          </c:val>
        </c:ser>
        <c:dLbls>
          <c:showLegendKey val="0"/>
          <c:showVal val="1"/>
          <c:showCatName val="0"/>
          <c:showSerName val="0"/>
          <c:showPercent val="0"/>
          <c:showBubbleSize val="0"/>
        </c:dLbls>
        <c:gapWidth val="150"/>
        <c:overlap val="-25"/>
        <c:axId val="2118902136"/>
        <c:axId val="2118905208"/>
      </c:barChart>
      <c:catAx>
        <c:axId val="2118902136"/>
        <c:scaling>
          <c:orientation val="minMax"/>
        </c:scaling>
        <c:delete val="0"/>
        <c:axPos val="b"/>
        <c:numFmt formatCode="General" sourceLinked="0"/>
        <c:majorTickMark val="none"/>
        <c:minorTickMark val="none"/>
        <c:tickLblPos val="nextTo"/>
        <c:txPr>
          <a:bodyPr/>
          <a:lstStyle/>
          <a:p>
            <a:pPr>
              <a:defRPr sz="1600" b="1"/>
            </a:pPr>
            <a:endParaRPr lang="en-US"/>
          </a:p>
        </c:txPr>
        <c:crossAx val="2118905208"/>
        <c:crosses val="autoZero"/>
        <c:auto val="1"/>
        <c:lblAlgn val="ctr"/>
        <c:lblOffset val="100"/>
        <c:noMultiLvlLbl val="0"/>
      </c:catAx>
      <c:valAx>
        <c:axId val="2118905208"/>
        <c:scaling>
          <c:orientation val="minMax"/>
        </c:scaling>
        <c:delete val="1"/>
        <c:axPos val="l"/>
        <c:numFmt formatCode="0%" sourceLinked="1"/>
        <c:majorTickMark val="out"/>
        <c:minorTickMark val="none"/>
        <c:tickLblPos val="nextTo"/>
        <c:crossAx val="2118902136"/>
        <c:crosses val="autoZero"/>
        <c:crossBetween val="between"/>
      </c:valAx>
    </c:plotArea>
    <c:legend>
      <c:legendPos val="t"/>
      <c:layout/>
      <c:overlay val="0"/>
      <c:txPr>
        <a:bodyPr/>
        <a:lstStyle/>
        <a:p>
          <a:pPr>
            <a:defRPr sz="1600" b="1"/>
          </a:pPr>
          <a:endParaRPr lang="en-US"/>
        </a:p>
      </c:txPr>
    </c:legend>
    <c:plotVisOnly val="1"/>
    <c:dispBlanksAs val="gap"/>
    <c:showDLblsOverMax val="0"/>
  </c:chart>
  <c:txPr>
    <a:bodyPr/>
    <a:lstStyle/>
    <a:p>
      <a:pPr>
        <a:defRPr>
          <a:latin typeface="Verdana"/>
          <a:cs typeface="Verdana"/>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4271923694808"/>
          <c:y val="0.158883949416965"/>
          <c:w val="0.439613287131423"/>
          <c:h val="0.780661775523388"/>
        </c:manualLayout>
      </c:layout>
      <c:doughnutChart>
        <c:varyColors val="1"/>
        <c:ser>
          <c:idx val="0"/>
          <c:order val="0"/>
          <c:tx>
            <c:strRef>
              <c:f>Sheet1!$B$1</c:f>
              <c:strCache>
                <c:ptCount val="1"/>
                <c:pt idx="0">
                  <c:v>Column1</c:v>
                </c:pt>
              </c:strCache>
            </c:strRef>
          </c:tx>
          <c:spPr>
            <a:solidFill>
              <a:srgbClr val="77B5EA"/>
            </a:solidFill>
            <a:ln w="9525">
              <a:solidFill>
                <a:schemeClr val="bg1"/>
              </a:solidFill>
            </a:ln>
          </c:spPr>
          <c:dPt>
            <c:idx val="0"/>
            <c:bubble3D val="0"/>
            <c:spPr>
              <a:solidFill>
                <a:srgbClr val="4BA677"/>
              </a:solidFill>
              <a:ln w="9525">
                <a:solidFill>
                  <a:schemeClr val="bg1"/>
                </a:solidFill>
              </a:ln>
            </c:spPr>
          </c:dPt>
          <c:dPt>
            <c:idx val="1"/>
            <c:bubble3D val="0"/>
            <c:spPr>
              <a:solidFill>
                <a:schemeClr val="accent1"/>
              </a:solidFill>
              <a:ln w="9525">
                <a:solidFill>
                  <a:schemeClr val="bg1"/>
                </a:solidFill>
              </a:ln>
            </c:spPr>
          </c:dPt>
          <c:dPt>
            <c:idx val="2"/>
            <c:bubble3D val="0"/>
            <c:spPr>
              <a:solidFill>
                <a:srgbClr val="A5D2BA"/>
              </a:solidFill>
              <a:ln w="9525">
                <a:solidFill>
                  <a:schemeClr val="bg1"/>
                </a:solidFill>
              </a:ln>
            </c:spPr>
          </c:dPt>
          <c:dPt>
            <c:idx val="3"/>
            <c:bubble3D val="0"/>
            <c:spPr>
              <a:solidFill>
                <a:srgbClr val="78BC99"/>
              </a:solidFill>
              <a:ln w="9525">
                <a:solidFill>
                  <a:schemeClr val="bg1"/>
                </a:solidFill>
              </a:ln>
            </c:spPr>
          </c:dPt>
          <c:dLbls>
            <c:dLbl>
              <c:idx val="0"/>
              <c:layout>
                <c:manualLayout>
                  <c:x val="0.0148378201431294"/>
                  <c:y val="0.0299941350050974"/>
                </c:manualLayout>
              </c:layout>
              <c:tx>
                <c:rich>
                  <a:bodyPr/>
                  <a:lstStyle/>
                  <a:p>
                    <a:r>
                      <a:rPr lang="en-US" dirty="0">
                        <a:solidFill>
                          <a:srgbClr val="003764"/>
                        </a:solidFill>
                      </a:rPr>
                      <a:t>24</a:t>
                    </a:r>
                    <a:r>
                      <a:rPr lang="en-US" sz="1400" b="0" dirty="0">
                        <a:solidFill>
                          <a:srgbClr val="003764"/>
                        </a:solidFill>
                      </a:rPr>
                      <a:t>%</a:t>
                    </a:r>
                    <a:endParaRPr lang="en-US" sz="1400" b="0" dirty="0"/>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091171083453278"/>
                  <c:y val="-0.13116133841419"/>
                </c:manualLayout>
              </c:layout>
              <c:tx>
                <c:rich>
                  <a:bodyPr/>
                  <a:lstStyle/>
                  <a:p>
                    <a:r>
                      <a:rPr lang="en-US" dirty="0">
                        <a:solidFill>
                          <a:srgbClr val="003764"/>
                        </a:solidFill>
                      </a:rPr>
                      <a:t>58</a:t>
                    </a:r>
                    <a:r>
                      <a:rPr lang="en-US" sz="1400" b="0" dirty="0">
                        <a:solidFill>
                          <a:srgbClr val="003764"/>
                        </a:solidFill>
                      </a:rPr>
                      <a:t>%</a:t>
                    </a:r>
                    <a:endParaRPr lang="en-US" sz="1000" b="0" dirty="0"/>
                  </a:p>
                </c:rich>
              </c:tx>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00326987000988854"/>
                  <c:y val="-0.0176947027418523"/>
                </c:manualLayout>
              </c:layout>
              <c:tx>
                <c:rich>
                  <a:bodyPr/>
                  <a:lstStyle/>
                  <a:p>
                    <a:r>
                      <a:rPr lang="en-US" dirty="0">
                        <a:solidFill>
                          <a:srgbClr val="003764"/>
                        </a:solidFill>
                      </a:rPr>
                      <a:t>5</a:t>
                    </a:r>
                    <a:r>
                      <a:rPr lang="en-US" sz="1400" b="0" dirty="0">
                        <a:solidFill>
                          <a:srgbClr val="003764"/>
                        </a:solidFill>
                      </a:rPr>
                      <a:t>%</a:t>
                    </a:r>
                  </a:p>
                </c:rich>
              </c:tx>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00586838707491507"/>
                  <c:y val="-0.00516618141596984"/>
                </c:manualLayout>
              </c:layout>
              <c:tx>
                <c:rich>
                  <a:bodyPr/>
                  <a:lstStyle/>
                  <a:p>
                    <a:r>
                      <a:rPr lang="en-US" dirty="0">
                        <a:solidFill>
                          <a:srgbClr val="003764"/>
                        </a:solidFill>
                      </a:rPr>
                      <a:t>14</a:t>
                    </a:r>
                    <a:r>
                      <a:rPr lang="en-US" sz="1400" b="0" dirty="0">
                        <a:solidFill>
                          <a:srgbClr val="003764"/>
                        </a:solidFill>
                      </a:rPr>
                      <a:t>%</a:t>
                    </a:r>
                    <a:endParaRPr lang="en-US" sz="1000" b="0"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w="25377">
                <a:noFill/>
              </a:ln>
            </c:spPr>
            <c:txPr>
              <a:bodyPr/>
              <a:lstStyle/>
              <a:p>
                <a:pPr algn="ctr">
                  <a:defRPr lang="en-US" sz="2400" b="1" i="0" u="none" strike="noStrike" kern="1200" baseline="0">
                    <a:solidFill>
                      <a:srgbClr val="003764"/>
                    </a:solidFill>
                    <a:latin typeface="Verdana"/>
                    <a:ea typeface="+mn-ea"/>
                    <a:cs typeface="Verdana"/>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Sheet1!$A$2:$A$5</c:f>
              <c:strCache>
                <c:ptCount val="4"/>
                <c:pt idx="0">
                  <c:v>School Reputation</c:v>
                </c:pt>
                <c:pt idx="1">
                  <c:v>Career Prospects</c:v>
                </c:pt>
                <c:pt idx="2">
                  <c:v>Location</c:v>
                </c:pt>
                <c:pt idx="3">
                  <c:v>Cost</c:v>
                </c:pt>
              </c:strCache>
            </c:strRef>
          </c:cat>
          <c:val>
            <c:numRef>
              <c:f>Sheet1!$B$2:$B$5</c:f>
              <c:numCache>
                <c:formatCode>0%</c:formatCode>
                <c:ptCount val="4"/>
                <c:pt idx="0">
                  <c:v>0.24</c:v>
                </c:pt>
                <c:pt idx="1">
                  <c:v>0.58</c:v>
                </c:pt>
                <c:pt idx="2">
                  <c:v>0.05</c:v>
                </c:pt>
                <c:pt idx="3">
                  <c:v>0.14</c:v>
                </c:pt>
              </c:numCache>
            </c:numRef>
          </c:val>
        </c:ser>
        <c:dLbls>
          <c:showLegendKey val="0"/>
          <c:showVal val="0"/>
          <c:showCatName val="0"/>
          <c:showSerName val="0"/>
          <c:showPercent val="0"/>
          <c:showBubbleSize val="0"/>
          <c:showLeaderLines val="0"/>
        </c:dLbls>
        <c:firstSliceAng val="0"/>
        <c:holeSize val="50"/>
      </c:doughnutChart>
      <c:spPr>
        <a:noFill/>
        <a:ln w="25377">
          <a:noFill/>
        </a:ln>
      </c:spPr>
    </c:plotArea>
    <c:plotVisOnly val="1"/>
    <c:dispBlanksAs val="zero"/>
    <c:showDLblsOverMax val="0"/>
  </c:chart>
  <c:spPr>
    <a:noFill/>
    <a:ln>
      <a:noFill/>
    </a:ln>
  </c:spPr>
  <c:txPr>
    <a:bodyPr/>
    <a:lstStyle/>
    <a:p>
      <a:pPr>
        <a:defRPr sz="1798"/>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0.375</cdr:x>
      <cdr:y>0.90855</cdr:y>
    </cdr:from>
    <cdr:to>
      <cdr:x>0.615</cdr:x>
      <cdr:y>1</cdr:y>
    </cdr:to>
    <cdr:sp macro="" textlink="">
      <cdr:nvSpPr>
        <cdr:cNvPr id="2" name="TextBox 4"/>
        <cdr:cNvSpPr txBox="1"/>
      </cdr:nvSpPr>
      <cdr:spPr>
        <a:xfrm xmlns:a="http://schemas.openxmlformats.org/drawingml/2006/main">
          <a:off x="1905000" y="3669268"/>
          <a:ext cx="1219200"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dirty="0" smtClean="0"/>
            <a:t>n=2,388</a:t>
          </a:r>
          <a:endParaRPr lang="en-US" dirty="0"/>
        </a:p>
      </cdr:txBody>
    </cdr:sp>
  </cdr:relSizeAnchor>
</c:userShapes>
</file>

<file path=ppt/drawings/drawing2.xml><?xml version="1.0" encoding="utf-8"?>
<c:userShapes xmlns:c="http://schemas.openxmlformats.org/drawingml/2006/chart">
  <cdr:relSizeAnchor xmlns:cdr="http://schemas.openxmlformats.org/drawingml/2006/chartDrawing">
    <cdr:from>
      <cdr:x>0.45083</cdr:x>
      <cdr:y>0.81275</cdr:y>
    </cdr:from>
    <cdr:to>
      <cdr:x>0.56322</cdr:x>
      <cdr:y>0.88999</cdr:y>
    </cdr:to>
    <cdr:sp macro="" textlink="">
      <cdr:nvSpPr>
        <cdr:cNvPr id="2" name="TextBox 4"/>
        <cdr:cNvSpPr txBox="1"/>
      </cdr:nvSpPr>
      <cdr:spPr>
        <a:xfrm xmlns:a="http://schemas.openxmlformats.org/drawingml/2006/main">
          <a:off x="4890616" y="3886200"/>
          <a:ext cx="1219200"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dirty="0" smtClean="0"/>
            <a:t>n=264</a:t>
          </a:r>
          <a:endParaRPr lang="en-US"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930" tIns="46465" rIns="92930" bIns="46465" rtlCol="0"/>
          <a:lstStyle>
            <a:lvl1pPr algn="l">
              <a:defRPr sz="1200"/>
            </a:lvl1pPr>
          </a:lstStyle>
          <a:p>
            <a:endParaRPr lang="en-US" dirty="0"/>
          </a:p>
        </p:txBody>
      </p:sp>
      <p:sp>
        <p:nvSpPr>
          <p:cNvPr id="3" name="Date Placeholder 2"/>
          <p:cNvSpPr>
            <a:spLocks noGrp="1"/>
          </p:cNvSpPr>
          <p:nvPr>
            <p:ph type="dt" sz="quarter" idx="1"/>
          </p:nvPr>
        </p:nvSpPr>
        <p:spPr>
          <a:xfrm>
            <a:off x="3970939" y="0"/>
            <a:ext cx="3037840" cy="461804"/>
          </a:xfrm>
          <a:prstGeom prst="rect">
            <a:avLst/>
          </a:prstGeom>
        </p:spPr>
        <p:txBody>
          <a:bodyPr vert="horz" lIns="92930" tIns="46465" rIns="92930" bIns="46465" rtlCol="0"/>
          <a:lstStyle>
            <a:lvl1pPr algn="r">
              <a:defRPr sz="1200"/>
            </a:lvl1pPr>
          </a:lstStyle>
          <a:p>
            <a:fld id="{55A2EB82-2981-4350-BF6B-F1FD39A0FF98}" type="datetimeFigureOut">
              <a:rPr lang="en-US" smtClean="0"/>
              <a:pPr/>
              <a:t>4/22/17</a:t>
            </a:fld>
            <a:endParaRPr lang="en-US" dirty="0"/>
          </a:p>
        </p:txBody>
      </p:sp>
      <p:sp>
        <p:nvSpPr>
          <p:cNvPr id="4" name="Footer Placeholder 3"/>
          <p:cNvSpPr>
            <a:spLocks noGrp="1"/>
          </p:cNvSpPr>
          <p:nvPr>
            <p:ph type="ftr" sz="quarter" idx="2"/>
          </p:nvPr>
        </p:nvSpPr>
        <p:spPr>
          <a:xfrm>
            <a:off x="0" y="8772668"/>
            <a:ext cx="3037840" cy="461804"/>
          </a:xfrm>
          <a:prstGeom prst="rect">
            <a:avLst/>
          </a:prstGeom>
        </p:spPr>
        <p:txBody>
          <a:bodyPr vert="horz" lIns="92930" tIns="46465" rIns="92930" bIns="4646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772668"/>
            <a:ext cx="3037840" cy="461804"/>
          </a:xfrm>
          <a:prstGeom prst="rect">
            <a:avLst/>
          </a:prstGeom>
        </p:spPr>
        <p:txBody>
          <a:bodyPr vert="horz" lIns="92930" tIns="46465" rIns="92930" bIns="46465" rtlCol="0" anchor="b"/>
          <a:lstStyle>
            <a:lvl1pPr algn="r">
              <a:defRPr sz="1200"/>
            </a:lvl1pPr>
          </a:lstStyle>
          <a:p>
            <a:fld id="{A9D1DF50-6531-470A-A50B-FF9A7B8D342E}" type="slidenum">
              <a:rPr lang="en-US" smtClean="0"/>
              <a:pPr/>
              <a:t>‹#›</a:t>
            </a:fld>
            <a:endParaRPr lang="en-US" dirty="0"/>
          </a:p>
        </p:txBody>
      </p:sp>
    </p:spTree>
    <p:extLst>
      <p:ext uri="{BB962C8B-B14F-4D97-AF65-F5344CB8AC3E}">
        <p14:creationId xmlns:p14="http://schemas.microsoft.com/office/powerpoint/2010/main" val="15375137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930" tIns="46465" rIns="92930" bIns="46465" rtlCol="0"/>
          <a:lstStyle>
            <a:lvl1pPr algn="l">
              <a:defRPr sz="1200"/>
            </a:lvl1pPr>
          </a:lstStyle>
          <a:p>
            <a:endParaRPr lang="en-US" dirty="0"/>
          </a:p>
        </p:txBody>
      </p:sp>
      <p:sp>
        <p:nvSpPr>
          <p:cNvPr id="3" name="Date Placeholder 2"/>
          <p:cNvSpPr>
            <a:spLocks noGrp="1"/>
          </p:cNvSpPr>
          <p:nvPr>
            <p:ph type="dt" idx="1"/>
          </p:nvPr>
        </p:nvSpPr>
        <p:spPr>
          <a:xfrm>
            <a:off x="3970939" y="0"/>
            <a:ext cx="3037840" cy="461804"/>
          </a:xfrm>
          <a:prstGeom prst="rect">
            <a:avLst/>
          </a:prstGeom>
        </p:spPr>
        <p:txBody>
          <a:bodyPr vert="horz" lIns="92930" tIns="46465" rIns="92930" bIns="46465" rtlCol="0"/>
          <a:lstStyle>
            <a:lvl1pPr algn="r">
              <a:defRPr sz="1200"/>
            </a:lvl1pPr>
          </a:lstStyle>
          <a:p>
            <a:fld id="{12C43FAB-66F9-452E-BCDE-BF05CA5244EE}" type="datetimeFigureOut">
              <a:rPr lang="en-US" smtClean="0"/>
              <a:pPr/>
              <a:t>4/22/17</a:t>
            </a:fld>
            <a:endParaRPr lang="en-US" dirty="0"/>
          </a:p>
        </p:txBody>
      </p:sp>
      <p:sp>
        <p:nvSpPr>
          <p:cNvPr id="4" name="Slide Image Placeholder 3"/>
          <p:cNvSpPr>
            <a:spLocks noGrp="1" noRot="1" noChangeAspect="1"/>
          </p:cNvSpPr>
          <p:nvPr>
            <p:ph type="sldImg" idx="2"/>
          </p:nvPr>
        </p:nvSpPr>
        <p:spPr>
          <a:xfrm>
            <a:off x="427038" y="693738"/>
            <a:ext cx="6156325" cy="3462337"/>
          </a:xfrm>
          <a:prstGeom prst="rect">
            <a:avLst/>
          </a:prstGeom>
          <a:noFill/>
          <a:ln w="12700">
            <a:solidFill>
              <a:prstClr val="black"/>
            </a:solidFill>
          </a:ln>
        </p:spPr>
        <p:txBody>
          <a:bodyPr vert="horz" lIns="92930" tIns="46465" rIns="92930" bIns="46465" rtlCol="0" anchor="ctr"/>
          <a:lstStyle/>
          <a:p>
            <a:endParaRPr lang="en-US" dirty="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930" tIns="46465" rIns="92930" bIns="4646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37840" cy="461804"/>
          </a:xfrm>
          <a:prstGeom prst="rect">
            <a:avLst/>
          </a:prstGeom>
        </p:spPr>
        <p:txBody>
          <a:bodyPr vert="horz" lIns="92930" tIns="46465" rIns="92930" bIns="4646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772668"/>
            <a:ext cx="3037840" cy="461804"/>
          </a:xfrm>
          <a:prstGeom prst="rect">
            <a:avLst/>
          </a:prstGeom>
        </p:spPr>
        <p:txBody>
          <a:bodyPr vert="horz" lIns="92930" tIns="46465" rIns="92930" bIns="46465" rtlCol="0" anchor="b"/>
          <a:lstStyle>
            <a:lvl1pPr algn="r">
              <a:defRPr sz="1200"/>
            </a:lvl1pPr>
          </a:lstStyle>
          <a:p>
            <a:fld id="{670FCA80-4B0C-4F8F-AE61-862445E4174D}" type="slidenum">
              <a:rPr lang="en-US" smtClean="0"/>
              <a:pPr/>
              <a:t>‹#›</a:t>
            </a:fld>
            <a:endParaRPr lang="en-US" dirty="0"/>
          </a:p>
        </p:txBody>
      </p:sp>
    </p:spTree>
    <p:extLst>
      <p:ext uri="{BB962C8B-B14F-4D97-AF65-F5344CB8AC3E}">
        <p14:creationId xmlns:p14="http://schemas.microsoft.com/office/powerpoint/2010/main" val="126986786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notesMaster" Target="../notesMasters/notesMaster1.xml"/><Relationship Id="rId3"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notesMaster" Target="../notesMasters/notesMaster1.xml"/><Relationship Id="rId3"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notesMaster" Target="../notesMasters/notesMaster1.xml"/><Relationship Id="rId3"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notesMaster" Target="../notesMasters/notesMaster1.xml"/><Relationship Id="rId3"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0FCA80-4B0C-4F8F-AE61-862445E4174D}" type="slidenum">
              <a:rPr lang="en-US" smtClean="0"/>
              <a:pPr/>
              <a:t>1</a:t>
            </a:fld>
            <a:endParaRPr lang="en-US" dirty="0"/>
          </a:p>
        </p:txBody>
      </p:sp>
    </p:spTree>
    <p:extLst>
      <p:ext uri="{BB962C8B-B14F-4D97-AF65-F5344CB8AC3E}">
        <p14:creationId xmlns:p14="http://schemas.microsoft.com/office/powerpoint/2010/main" val="32570618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428625" y="693738"/>
            <a:ext cx="6153150" cy="3462337"/>
          </a:xfrm>
          <a:ln/>
        </p:spPr>
      </p:sp>
      <p:sp>
        <p:nvSpPr>
          <p:cNvPr id="3" name="Notes Placeholder 2"/>
          <p:cNvSpPr>
            <a:spLocks noGrp="1"/>
          </p:cNvSpPr>
          <p:nvPr>
            <p:ph type="body" idx="1"/>
          </p:nvPr>
        </p:nvSpPr>
        <p:spPr/>
        <p:txBody>
          <a:bodyPr/>
          <a:lstStyle/>
          <a:p>
            <a:pPr defTabSz="904067">
              <a:defRPr/>
            </a:pPr>
            <a:endParaRPr lang="en-US" dirty="0"/>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34461" indent="-282484" eaLnBrk="0" hangingPunct="0">
              <a:defRPr sz="2400">
                <a:solidFill>
                  <a:schemeClr val="tx1"/>
                </a:solidFill>
                <a:latin typeface="Arial" pitchFamily="34" charset="0"/>
                <a:ea typeface="ＭＳ Ｐゴシック" pitchFamily="34" charset="-128"/>
              </a:defRPr>
            </a:lvl2pPr>
            <a:lvl3pPr marL="1129940" indent="-225988" eaLnBrk="0" hangingPunct="0">
              <a:defRPr sz="2400">
                <a:solidFill>
                  <a:schemeClr val="tx1"/>
                </a:solidFill>
                <a:latin typeface="Arial" pitchFamily="34" charset="0"/>
                <a:ea typeface="ＭＳ Ｐゴシック" pitchFamily="34" charset="-128"/>
              </a:defRPr>
            </a:lvl3pPr>
            <a:lvl4pPr marL="1581916" indent="-225988" eaLnBrk="0" hangingPunct="0">
              <a:defRPr sz="2400">
                <a:solidFill>
                  <a:schemeClr val="tx1"/>
                </a:solidFill>
                <a:latin typeface="Arial" pitchFamily="34" charset="0"/>
                <a:ea typeface="ＭＳ Ｐゴシック" pitchFamily="34" charset="-128"/>
              </a:defRPr>
            </a:lvl4pPr>
            <a:lvl5pPr marL="2033891" indent="-225988" eaLnBrk="0" hangingPunct="0">
              <a:defRPr sz="2400">
                <a:solidFill>
                  <a:schemeClr val="tx1"/>
                </a:solidFill>
                <a:latin typeface="Arial" pitchFamily="34" charset="0"/>
                <a:ea typeface="ＭＳ Ｐゴシック" pitchFamily="34" charset="-128"/>
              </a:defRPr>
            </a:lvl5pPr>
            <a:lvl6pPr marL="2485868" indent="-22598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37844" indent="-22598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389819" indent="-22598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41796" indent="-22598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E6C0A9BC-15DA-4821-9242-7CE454E79E3F}" type="slidenum">
              <a:rPr lang="en-US" altLang="en-US" sz="1200">
                <a:latin typeface="Helvetica Neue" pitchFamily="-84" charset="0"/>
              </a:rPr>
              <a:pPr eaLnBrk="1" hangingPunct="1"/>
              <a:t>11</a:t>
            </a:fld>
            <a:endParaRPr lang="en-US" altLang="en-US" sz="1200" dirty="0">
              <a:latin typeface="Helvetica Neue" pitchFamily="-84" charset="0"/>
            </a:endParaRPr>
          </a:p>
        </p:txBody>
      </p:sp>
    </p:spTree>
    <p:extLst>
      <p:ext uri="{BB962C8B-B14F-4D97-AF65-F5344CB8AC3E}">
        <p14:creationId xmlns:p14="http://schemas.microsoft.com/office/powerpoint/2010/main" val="3378953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8625" y="693738"/>
            <a:ext cx="6153150" cy="34623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7404FB-7CC9-4D85-B877-B428DD5D0803}" type="slidenum">
              <a:rPr lang="en-US" smtClean="0"/>
              <a:pPr/>
              <a:t>12</a:t>
            </a:fld>
            <a:endParaRPr lang="en-US"/>
          </a:p>
        </p:txBody>
      </p:sp>
    </p:spTree>
    <p:extLst>
      <p:ext uri="{BB962C8B-B14F-4D97-AF65-F5344CB8AC3E}">
        <p14:creationId xmlns:p14="http://schemas.microsoft.com/office/powerpoint/2010/main" val="1584733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8625" y="693738"/>
            <a:ext cx="6153150" cy="3462337"/>
          </a:xfrm>
        </p:spPr>
      </p:sp>
      <p:sp>
        <p:nvSpPr>
          <p:cNvPr id="3" name="Notes Placeholder 2"/>
          <p:cNvSpPr>
            <a:spLocks noGrp="1"/>
          </p:cNvSpPr>
          <p:nvPr>
            <p:ph type="body" idx="1"/>
          </p:nvPr>
        </p:nvSpPr>
        <p:spPr/>
        <p:txBody>
          <a:bodyPr/>
          <a:lstStyle/>
          <a:p>
            <a:pPr defTabSz="904067">
              <a:defRPr/>
            </a:pPr>
            <a:endParaRPr lang="en-US" dirty="0" smtClean="0"/>
          </a:p>
        </p:txBody>
      </p:sp>
      <p:sp>
        <p:nvSpPr>
          <p:cNvPr id="4" name="Slide Number Placeholder 3"/>
          <p:cNvSpPr>
            <a:spLocks noGrp="1"/>
          </p:cNvSpPr>
          <p:nvPr>
            <p:ph type="sldNum" sz="quarter" idx="10"/>
          </p:nvPr>
        </p:nvSpPr>
        <p:spPr/>
        <p:txBody>
          <a:bodyPr/>
          <a:lstStyle/>
          <a:p>
            <a:fld id="{48CDC84C-A89C-F34A-BC1C-40E1E27CC06C}" type="slidenum">
              <a:rPr lang="en-US" smtClean="0"/>
              <a:pPr/>
              <a:t>13</a:t>
            </a:fld>
            <a:endParaRPr lang="en-US"/>
          </a:p>
        </p:txBody>
      </p:sp>
    </p:spTree>
    <p:extLst>
      <p:ext uri="{BB962C8B-B14F-4D97-AF65-F5344CB8AC3E}">
        <p14:creationId xmlns:p14="http://schemas.microsoft.com/office/powerpoint/2010/main" val="29256085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8625" y="693738"/>
            <a:ext cx="6153150" cy="3462337"/>
          </a:xfrm>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48CDC84C-A89C-F34A-BC1C-40E1E27CC06C}" type="slidenum">
              <a:rPr lang="en-US" smtClean="0"/>
              <a:pPr/>
              <a:t>14</a:t>
            </a:fld>
            <a:endParaRPr lang="en-US"/>
          </a:p>
        </p:txBody>
      </p:sp>
    </p:spTree>
    <p:extLst>
      <p:ext uri="{BB962C8B-B14F-4D97-AF65-F5344CB8AC3E}">
        <p14:creationId xmlns:p14="http://schemas.microsoft.com/office/powerpoint/2010/main" val="20680935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8625" y="693738"/>
            <a:ext cx="6153150" cy="3462337"/>
          </a:xfrm>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48CDC84C-A89C-F34A-BC1C-40E1E27CC06C}" type="slidenum">
              <a:rPr lang="en-US" smtClean="0"/>
              <a:pPr/>
              <a:t>15</a:t>
            </a:fld>
            <a:endParaRPr lang="en-US"/>
          </a:p>
        </p:txBody>
      </p:sp>
    </p:spTree>
    <p:extLst>
      <p:ext uri="{BB962C8B-B14F-4D97-AF65-F5344CB8AC3E}">
        <p14:creationId xmlns:p14="http://schemas.microsoft.com/office/powerpoint/2010/main" val="28942742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8625" y="693738"/>
            <a:ext cx="6153150" cy="3462337"/>
          </a:xfrm>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48CDC84C-A89C-F34A-BC1C-40E1E27CC06C}" type="slidenum">
              <a:rPr lang="en-US" smtClean="0"/>
              <a:pPr/>
              <a:t>16</a:t>
            </a:fld>
            <a:endParaRPr lang="en-US"/>
          </a:p>
        </p:txBody>
      </p:sp>
    </p:spTree>
    <p:extLst>
      <p:ext uri="{BB962C8B-B14F-4D97-AF65-F5344CB8AC3E}">
        <p14:creationId xmlns:p14="http://schemas.microsoft.com/office/powerpoint/2010/main" val="17147559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0FCA80-4B0C-4F8F-AE61-862445E4174D}" type="slidenum">
              <a:rPr lang="en-US" smtClean="0"/>
              <a:pPr/>
              <a:t>17</a:t>
            </a:fld>
            <a:endParaRPr lang="en-US" dirty="0"/>
          </a:p>
        </p:txBody>
      </p:sp>
    </p:spTree>
    <p:extLst>
      <p:ext uri="{BB962C8B-B14F-4D97-AF65-F5344CB8AC3E}">
        <p14:creationId xmlns:p14="http://schemas.microsoft.com/office/powerpoint/2010/main" val="24250480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7404FB-7CC9-4D85-B877-B428DD5D0803}" type="slidenum">
              <a:rPr lang="en-US" smtClean="0"/>
              <a:pPr/>
              <a:t>18</a:t>
            </a:fld>
            <a:endParaRPr lang="en-US"/>
          </a:p>
        </p:txBody>
      </p:sp>
    </p:spTree>
    <p:extLst>
      <p:ext uri="{BB962C8B-B14F-4D97-AF65-F5344CB8AC3E}">
        <p14:creationId xmlns:p14="http://schemas.microsoft.com/office/powerpoint/2010/main" val="3556664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0FCA80-4B0C-4F8F-AE61-862445E4174D}" type="slidenum">
              <a:rPr lang="en-US" smtClean="0"/>
              <a:pPr/>
              <a:t>19</a:t>
            </a:fld>
            <a:endParaRPr lang="en-US" dirty="0"/>
          </a:p>
        </p:txBody>
      </p:sp>
    </p:spTree>
    <p:extLst>
      <p:ext uri="{BB962C8B-B14F-4D97-AF65-F5344CB8AC3E}">
        <p14:creationId xmlns:p14="http://schemas.microsoft.com/office/powerpoint/2010/main" val="35287202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7404FB-7CC9-4D85-B877-B428DD5D0803}" type="slidenum">
              <a:rPr lang="en-US" smtClean="0"/>
              <a:pPr/>
              <a:t>29</a:t>
            </a:fld>
            <a:endParaRPr lang="en-US"/>
          </a:p>
        </p:txBody>
      </p:sp>
    </p:spTree>
    <p:extLst>
      <p:ext uri="{BB962C8B-B14F-4D97-AF65-F5344CB8AC3E}">
        <p14:creationId xmlns:p14="http://schemas.microsoft.com/office/powerpoint/2010/main" val="1238753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0FCA80-4B0C-4F8F-AE61-862445E4174D}" type="slidenum">
              <a:rPr lang="en-US" smtClean="0"/>
              <a:pPr/>
              <a:t>2</a:t>
            </a:fld>
            <a:endParaRPr lang="en-US" dirty="0"/>
          </a:p>
        </p:txBody>
      </p:sp>
    </p:spTree>
    <p:extLst>
      <p:ext uri="{BB962C8B-B14F-4D97-AF65-F5344CB8AC3E}">
        <p14:creationId xmlns:p14="http://schemas.microsoft.com/office/powerpoint/2010/main" val="24250480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7404FB-7CC9-4D85-B877-B428DD5D0803}" type="slidenum">
              <a:rPr lang="en-US" smtClean="0"/>
              <a:pPr/>
              <a:t>30</a:t>
            </a:fld>
            <a:endParaRPr lang="en-US"/>
          </a:p>
        </p:txBody>
      </p:sp>
    </p:spTree>
    <p:extLst>
      <p:ext uri="{BB962C8B-B14F-4D97-AF65-F5344CB8AC3E}">
        <p14:creationId xmlns:p14="http://schemas.microsoft.com/office/powerpoint/2010/main" val="16387698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6CAB89-C085-334C-90D6-7E2A42CFDDCE}" type="slidenum">
              <a:rPr lang="en-US" smtClean="0"/>
              <a:pPr/>
              <a:t>31</a:t>
            </a:fld>
            <a:endParaRPr lang="en-US"/>
          </a:p>
        </p:txBody>
      </p:sp>
    </p:spTree>
    <p:extLst>
      <p:ext uri="{BB962C8B-B14F-4D97-AF65-F5344CB8AC3E}">
        <p14:creationId xmlns:p14="http://schemas.microsoft.com/office/powerpoint/2010/main" val="19858335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7404FB-7CC9-4D85-B877-B428DD5D0803}" type="slidenum">
              <a:rPr lang="en-US" smtClean="0"/>
              <a:pPr/>
              <a:t>32</a:t>
            </a:fld>
            <a:endParaRPr lang="en-US"/>
          </a:p>
        </p:txBody>
      </p:sp>
    </p:spTree>
    <p:extLst>
      <p:ext uri="{BB962C8B-B14F-4D97-AF65-F5344CB8AC3E}">
        <p14:creationId xmlns:p14="http://schemas.microsoft.com/office/powerpoint/2010/main" val="20825604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7404FB-7CC9-4D85-B877-B428DD5D0803}" type="slidenum">
              <a:rPr lang="en-US" smtClean="0"/>
              <a:pPr/>
              <a:t>33</a:t>
            </a:fld>
            <a:endParaRPr lang="en-US"/>
          </a:p>
        </p:txBody>
      </p:sp>
    </p:spTree>
    <p:extLst>
      <p:ext uri="{BB962C8B-B14F-4D97-AF65-F5344CB8AC3E}">
        <p14:creationId xmlns:p14="http://schemas.microsoft.com/office/powerpoint/2010/main" val="5198366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7404FB-7CC9-4D85-B877-B428DD5D0803}" type="slidenum">
              <a:rPr lang="en-US" smtClean="0"/>
              <a:pPr/>
              <a:t>34</a:t>
            </a:fld>
            <a:endParaRPr lang="en-US"/>
          </a:p>
        </p:txBody>
      </p:sp>
    </p:spTree>
    <p:extLst>
      <p:ext uri="{BB962C8B-B14F-4D97-AF65-F5344CB8AC3E}">
        <p14:creationId xmlns:p14="http://schemas.microsoft.com/office/powerpoint/2010/main" val="12500607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7404FB-7CC9-4D85-B877-B428DD5D0803}" type="slidenum">
              <a:rPr lang="en-US" smtClean="0"/>
              <a:pPr/>
              <a:t>35</a:t>
            </a:fld>
            <a:endParaRPr lang="en-US"/>
          </a:p>
        </p:txBody>
      </p:sp>
    </p:spTree>
    <p:extLst>
      <p:ext uri="{BB962C8B-B14F-4D97-AF65-F5344CB8AC3E}">
        <p14:creationId xmlns:p14="http://schemas.microsoft.com/office/powerpoint/2010/main" val="12348039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0FCA80-4B0C-4F8F-AE61-862445E4174D}" type="slidenum">
              <a:rPr lang="en-US" smtClean="0"/>
              <a:pPr/>
              <a:t>36</a:t>
            </a:fld>
            <a:endParaRPr lang="en-US" dirty="0"/>
          </a:p>
        </p:txBody>
      </p:sp>
    </p:spTree>
    <p:extLst>
      <p:ext uri="{BB962C8B-B14F-4D97-AF65-F5344CB8AC3E}">
        <p14:creationId xmlns:p14="http://schemas.microsoft.com/office/powerpoint/2010/main" val="3211300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0FCA80-4B0C-4F8F-AE61-862445E4174D}" type="slidenum">
              <a:rPr lang="en-US" smtClean="0"/>
              <a:pPr/>
              <a:t>3</a:t>
            </a:fld>
            <a:endParaRPr lang="en-US" dirty="0"/>
          </a:p>
        </p:txBody>
      </p:sp>
    </p:spTree>
    <p:extLst>
      <p:ext uri="{BB962C8B-B14F-4D97-AF65-F5344CB8AC3E}">
        <p14:creationId xmlns:p14="http://schemas.microsoft.com/office/powerpoint/2010/main" val="1082886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70FCA80-4B0C-4F8F-AE61-862445E4174D}" type="slidenum">
              <a:rPr lang="en-US" smtClean="0"/>
              <a:pPr/>
              <a:t>4</a:t>
            </a:fld>
            <a:endParaRPr lang="en-US" dirty="0"/>
          </a:p>
        </p:txBody>
      </p:sp>
    </p:spTree>
    <p:extLst>
      <p:ext uri="{BB962C8B-B14F-4D97-AF65-F5344CB8AC3E}">
        <p14:creationId xmlns:p14="http://schemas.microsoft.com/office/powerpoint/2010/main" val="2301616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8625" y="693738"/>
            <a:ext cx="6153150" cy="3462337"/>
          </a:xfrm>
        </p:spPr>
      </p:sp>
      <p:sp>
        <p:nvSpPr>
          <p:cNvPr id="3" name="Notes Placeholder 2"/>
          <p:cNvSpPr>
            <a:spLocks noGrp="1"/>
          </p:cNvSpPr>
          <p:nvPr>
            <p:ph type="body" idx="1"/>
          </p:nvPr>
        </p:nvSpPr>
        <p:spPr/>
        <p:txBody>
          <a:bodyPr/>
          <a:lstStyle/>
          <a:p>
            <a:endParaRPr lang="en-US" dirty="0">
              <a:latin typeface="+mn-lt"/>
              <a:ea typeface="+mn-ea"/>
              <a:cs typeface="+mn-cs"/>
            </a:endParaRPr>
          </a:p>
        </p:txBody>
      </p:sp>
      <p:sp>
        <p:nvSpPr>
          <p:cNvPr id="4" name="Slide Number Placeholder 3"/>
          <p:cNvSpPr>
            <a:spLocks noGrp="1"/>
          </p:cNvSpPr>
          <p:nvPr>
            <p:ph type="sldNum" sz="quarter" idx="10"/>
          </p:nvPr>
        </p:nvSpPr>
        <p:spPr/>
        <p:txBody>
          <a:bodyPr/>
          <a:lstStyle/>
          <a:p>
            <a:fld id="{907404FB-7CC9-4D85-B877-B428DD5D0803}" type="slidenum">
              <a:rPr lang="en-US" smtClean="0"/>
              <a:pPr/>
              <a:t>6</a:t>
            </a:fld>
            <a:endParaRPr lang="en-US"/>
          </a:p>
        </p:txBody>
      </p:sp>
    </p:spTree>
    <p:extLst>
      <p:ext uri="{BB962C8B-B14F-4D97-AF65-F5344CB8AC3E}">
        <p14:creationId xmlns:p14="http://schemas.microsoft.com/office/powerpoint/2010/main" val="3317355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0FCA80-4B0C-4F8F-AE61-862445E4174D}" type="slidenum">
              <a:rPr lang="en-US" smtClean="0"/>
              <a:pPr/>
              <a:t>7</a:t>
            </a:fld>
            <a:endParaRPr lang="en-US" dirty="0"/>
          </a:p>
        </p:txBody>
      </p:sp>
    </p:spTree>
    <p:extLst>
      <p:ext uri="{BB962C8B-B14F-4D97-AF65-F5344CB8AC3E}">
        <p14:creationId xmlns:p14="http://schemas.microsoft.com/office/powerpoint/2010/main" val="1811901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8625" y="693738"/>
            <a:ext cx="6153150" cy="3462337"/>
          </a:xfrm>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48CDC84C-A89C-F34A-BC1C-40E1E27CC06C}" type="slidenum">
              <a:rPr lang="en-US" smtClean="0"/>
              <a:pPr/>
              <a:t>8</a:t>
            </a:fld>
            <a:endParaRPr lang="en-US"/>
          </a:p>
        </p:txBody>
      </p:sp>
    </p:spTree>
    <p:extLst>
      <p:ext uri="{BB962C8B-B14F-4D97-AF65-F5344CB8AC3E}">
        <p14:creationId xmlns:p14="http://schemas.microsoft.com/office/powerpoint/2010/main" val="3215147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428625" y="693738"/>
            <a:ext cx="6153150" cy="3462337"/>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4067"/>
            <a:endParaRPr lang="en-US" dirty="0">
              <a:latin typeface="+mn-lt"/>
              <a:ea typeface="+mn-ea"/>
              <a:cs typeface="+mn-cs"/>
            </a:endParaRPr>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34461" indent="-282484" eaLnBrk="0" hangingPunct="0">
              <a:defRPr sz="2400">
                <a:solidFill>
                  <a:schemeClr val="tx1"/>
                </a:solidFill>
                <a:latin typeface="Arial" pitchFamily="34" charset="0"/>
                <a:ea typeface="ＭＳ Ｐゴシック" pitchFamily="34" charset="-128"/>
              </a:defRPr>
            </a:lvl2pPr>
            <a:lvl3pPr marL="1129940" indent="-225988" eaLnBrk="0" hangingPunct="0">
              <a:defRPr sz="2400">
                <a:solidFill>
                  <a:schemeClr val="tx1"/>
                </a:solidFill>
                <a:latin typeface="Arial" pitchFamily="34" charset="0"/>
                <a:ea typeface="ＭＳ Ｐゴシック" pitchFamily="34" charset="-128"/>
              </a:defRPr>
            </a:lvl3pPr>
            <a:lvl4pPr marL="1581916" indent="-225988" eaLnBrk="0" hangingPunct="0">
              <a:defRPr sz="2400">
                <a:solidFill>
                  <a:schemeClr val="tx1"/>
                </a:solidFill>
                <a:latin typeface="Arial" pitchFamily="34" charset="0"/>
                <a:ea typeface="ＭＳ Ｐゴシック" pitchFamily="34" charset="-128"/>
              </a:defRPr>
            </a:lvl4pPr>
            <a:lvl5pPr marL="2033891" indent="-225988" eaLnBrk="0" hangingPunct="0">
              <a:defRPr sz="2400">
                <a:solidFill>
                  <a:schemeClr val="tx1"/>
                </a:solidFill>
                <a:latin typeface="Arial" pitchFamily="34" charset="0"/>
                <a:ea typeface="ＭＳ Ｐゴシック" pitchFamily="34" charset="-128"/>
              </a:defRPr>
            </a:lvl5pPr>
            <a:lvl6pPr marL="2485868" indent="-22598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37844" indent="-22598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389819" indent="-22598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41796" indent="-22598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26FB82D-2038-4882-A321-68C03B426135}" type="slidenum">
              <a:rPr lang="en-US" altLang="en-US" sz="1200">
                <a:latin typeface="Helvetica Neue" pitchFamily="-84" charset="0"/>
              </a:rPr>
              <a:pPr eaLnBrk="1" hangingPunct="1"/>
              <a:t>9</a:t>
            </a:fld>
            <a:endParaRPr lang="en-US" altLang="en-US" sz="1200" dirty="0">
              <a:latin typeface="Helvetica Neue" pitchFamily="-84" charset="0"/>
            </a:endParaRPr>
          </a:p>
        </p:txBody>
      </p:sp>
    </p:spTree>
    <p:extLst>
      <p:ext uri="{BB962C8B-B14F-4D97-AF65-F5344CB8AC3E}">
        <p14:creationId xmlns:p14="http://schemas.microsoft.com/office/powerpoint/2010/main" val="34607616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8625" y="693738"/>
            <a:ext cx="6153150" cy="34623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7404FB-7CC9-4D85-B877-B428DD5D0803}" type="slidenum">
              <a:rPr lang="en-US" smtClean="0"/>
              <a:pPr/>
              <a:t>10</a:t>
            </a:fld>
            <a:endParaRPr lang="en-US"/>
          </a:p>
        </p:txBody>
      </p:sp>
    </p:spTree>
    <p:extLst>
      <p:ext uri="{BB962C8B-B14F-4D97-AF65-F5344CB8AC3E}">
        <p14:creationId xmlns:p14="http://schemas.microsoft.com/office/powerpoint/2010/main" val="364898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7"/>
          <p:cNvSpPr>
            <a:spLocks noGrp="1"/>
          </p:cNvSpPr>
          <p:nvPr>
            <p:ph type="ctrTitle"/>
          </p:nvPr>
        </p:nvSpPr>
        <p:spPr>
          <a:xfrm>
            <a:off x="0" y="2514600"/>
            <a:ext cx="12192000" cy="1082040"/>
          </a:xfrm>
        </p:spPr>
        <p:txBody>
          <a:bodyPr anchor="t" anchorCtr="0">
            <a:normAutofit/>
          </a:bodyPr>
          <a:lstStyle>
            <a:lvl1pPr algn="ctr">
              <a:defRPr sz="4000">
                <a:solidFill>
                  <a:schemeClr val="bg1">
                    <a:lumMod val="95000"/>
                  </a:schemeClr>
                </a:solidFill>
              </a:defRPr>
            </a:lvl1pPr>
          </a:lstStyle>
          <a:p>
            <a:r>
              <a:rPr kumimoji="0" lang="en-US" dirty="0"/>
              <a:t>Click to edit Master title style</a:t>
            </a:r>
          </a:p>
        </p:txBody>
      </p:sp>
      <p:sp>
        <p:nvSpPr>
          <p:cNvPr id="9" name="Subtitle 8"/>
          <p:cNvSpPr>
            <a:spLocks noGrp="1"/>
          </p:cNvSpPr>
          <p:nvPr>
            <p:ph type="subTitle" idx="1"/>
          </p:nvPr>
        </p:nvSpPr>
        <p:spPr>
          <a:xfrm>
            <a:off x="0" y="3596640"/>
            <a:ext cx="12192000" cy="571500"/>
          </a:xfrm>
        </p:spPr>
        <p:txBody>
          <a:bodyPr>
            <a:normAutofit/>
          </a:bodyPr>
          <a:lstStyle>
            <a:lvl1pPr marL="0" indent="0" algn="ctr">
              <a:buNone/>
              <a:defRPr sz="2800" b="0" i="1">
                <a:solidFill>
                  <a:schemeClr val="bg1">
                    <a:lumMod val="95000"/>
                  </a:schemeClr>
                </a:solidFill>
                <a:latin typeface="Palatino Linotype" pitchFamily="18" charset="0"/>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a:t>Click to edit Master subtitle style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8534400" y="6356350"/>
            <a:ext cx="3052064" cy="365760"/>
          </a:xfrm>
          <a:prstGeom prst="rect">
            <a:avLst/>
          </a:prstGeom>
        </p:spPr>
        <p:txBody>
          <a:bodyPr/>
          <a:lstStyle/>
          <a:p>
            <a:fld id="{3A7FB2B3-246A-45C6-9E79-0F0D4489A8D9}" type="datetimeFigureOut">
              <a:rPr lang="en-US" smtClean="0"/>
              <a:pPr/>
              <a:t>4/22/17</a:t>
            </a:fld>
            <a:endParaRPr lang="en-US" dirty="0"/>
          </a:p>
        </p:txBody>
      </p:sp>
      <p:sp>
        <p:nvSpPr>
          <p:cNvPr id="5" name="Footer Placeholder 4"/>
          <p:cNvSpPr>
            <a:spLocks noGrp="1"/>
          </p:cNvSpPr>
          <p:nvPr>
            <p:ph type="ftr" sz="quarter" idx="11"/>
          </p:nvPr>
        </p:nvSpPr>
        <p:spPr>
          <a:xfrm>
            <a:off x="3864864" y="6356350"/>
            <a:ext cx="4673600" cy="365760"/>
          </a:xfrm>
          <a:prstGeom prst="rect">
            <a:avLst/>
          </a:prstGeom>
        </p:spPr>
        <p:txBody>
          <a:bodyPr/>
          <a:lstStyle/>
          <a:p>
            <a:endParaRPr lang="en-US" dirty="0"/>
          </a:p>
        </p:txBody>
      </p:sp>
      <p:sp>
        <p:nvSpPr>
          <p:cNvPr id="6" name="Slide Number Placeholder 5"/>
          <p:cNvSpPr>
            <a:spLocks noGrp="1"/>
          </p:cNvSpPr>
          <p:nvPr>
            <p:ph type="sldNum" sz="quarter" idx="12"/>
          </p:nvPr>
        </p:nvSpPr>
        <p:spPr>
          <a:xfrm>
            <a:off x="816864" y="6356350"/>
            <a:ext cx="2641600" cy="365760"/>
          </a:xfrm>
          <a:prstGeom prst="rect">
            <a:avLst/>
          </a:prstGeom>
        </p:spPr>
        <p:txBody>
          <a:bodyPr/>
          <a:lstStyle/>
          <a:p>
            <a:fld id="{1EE55689-2291-41B1-83DD-D842CEB53A08}"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839200" y="274639"/>
            <a:ext cx="2743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9" name="Straight Connector 8"/>
          <p:cNvSpPr>
            <a:spLocks noChangeShapeType="1"/>
          </p:cNvSpPr>
          <p:nvPr/>
        </p:nvSpPr>
        <p:spPr bwMode="auto">
          <a:xfrm rot="5400000">
            <a:off x="5814836"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5413" y="228600"/>
            <a:ext cx="10849205" cy="990600"/>
          </a:xfrm>
        </p:spPr>
        <p:txBody>
          <a:bodyPr/>
          <a:lstStyle>
            <a:lvl1pPr>
              <a:defRPr>
                <a:latin typeface="Helvetica"/>
                <a:cs typeface="Helvetica"/>
              </a:defRPr>
            </a:lvl1pPr>
          </a:lstStyle>
          <a:p>
            <a:r>
              <a:rPr lang="en-US" smtClean="0"/>
              <a:t>Click to edit Master title style</a:t>
            </a:r>
            <a:endParaRPr lang="en-US" dirty="0"/>
          </a:p>
        </p:txBody>
      </p:sp>
      <p:sp>
        <p:nvSpPr>
          <p:cNvPr id="8" name="Content Placeholder 7"/>
          <p:cNvSpPr>
            <a:spLocks noGrp="1"/>
          </p:cNvSpPr>
          <p:nvPr>
            <p:ph sz="quarter" idx="1"/>
          </p:nvPr>
        </p:nvSpPr>
        <p:spPr>
          <a:xfrm>
            <a:off x="816864" y="1600200"/>
            <a:ext cx="10847755" cy="4781128"/>
          </a:xfrm>
        </p:spPr>
        <p:txBody>
          <a:bodyPr/>
          <a:lstStyle>
            <a:lvl1pPr>
              <a:buFont typeface="Wingdings" pitchFamily="2" charset="2"/>
              <a:buChar char="§"/>
              <a:defRPr>
                <a:latin typeface="Verdana"/>
                <a:cs typeface="Verdana"/>
              </a:defRPr>
            </a:lvl1pPr>
            <a:lvl2pPr>
              <a:buFont typeface="Wingdings" pitchFamily="2" charset="2"/>
              <a:buChar char="§"/>
              <a:defRPr>
                <a:latin typeface="Verdana"/>
                <a:cs typeface="Verdana"/>
              </a:defRPr>
            </a:lvl2pPr>
            <a:lvl3pPr>
              <a:buFont typeface="Wingdings" pitchFamily="2" charset="2"/>
              <a:buChar char="§"/>
              <a:defRPr>
                <a:latin typeface="Verdana"/>
                <a:cs typeface="Verdana"/>
              </a:defRPr>
            </a:lvl3pPr>
            <a:lvl4pPr>
              <a:buFont typeface="Wingdings" pitchFamily="2" charset="2"/>
              <a:buChar char="§"/>
              <a:defRPr>
                <a:latin typeface="Verdana"/>
                <a:cs typeface="Verdana"/>
              </a:defRPr>
            </a:lvl4pPr>
            <a:lvl5pPr>
              <a:buFont typeface="Wingdings" pitchFamily="2" charset="2"/>
              <a:buChar char="§"/>
              <a:defRPr>
                <a:latin typeface="Verdana"/>
                <a:cs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61648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10769600" cy="990600"/>
          </a:xfrm>
        </p:spPr>
        <p:txBody>
          <a:bodyPr/>
          <a:lstStyle/>
          <a:p>
            <a:r>
              <a:rPr kumimoji="0" lang="en-US" dirty="0"/>
              <a:t>Click to edit Master title style</a:t>
            </a:r>
          </a:p>
        </p:txBody>
      </p:sp>
      <p:sp>
        <p:nvSpPr>
          <p:cNvPr id="8" name="Content Placeholder 7"/>
          <p:cNvSpPr>
            <a:spLocks noGrp="1"/>
          </p:cNvSpPr>
          <p:nvPr>
            <p:ph sz="quarter" idx="1"/>
          </p:nvPr>
        </p:nvSpPr>
        <p:spPr>
          <a:xfrm>
            <a:off x="1219200" y="1524000"/>
            <a:ext cx="10363200" cy="4632960"/>
          </a:xfrm>
        </p:spPr>
        <p:txBody>
          <a:bodyPr/>
          <a:lstStyle>
            <a:lvl1pPr eaLnBrk="1" latinLnBrk="0" hangingPunct="1">
              <a:buClr>
                <a:schemeClr val="tx1"/>
              </a:buClr>
              <a:defRPr>
                <a:solidFill>
                  <a:schemeClr val="accent1">
                    <a:lumMod val="50000"/>
                  </a:schemeClr>
                </a:solidFill>
              </a:defRPr>
            </a:lvl1pPr>
            <a:lvl2pPr eaLnBrk="1" latinLnBrk="0" hangingPunct="1">
              <a:defRPr>
                <a:solidFill>
                  <a:schemeClr val="accent2">
                    <a:lumMod val="50000"/>
                  </a:schemeClr>
                </a:solidFill>
              </a:defRPr>
            </a:lvl2pPr>
            <a:lvl3pPr eaLnBrk="1" latinLnBrk="0" hangingPunct="1">
              <a:defRPr>
                <a:solidFill>
                  <a:schemeClr val="tx1"/>
                </a:solidFill>
              </a:defRPr>
            </a:lvl3pPr>
            <a:lvl4pPr eaLnBrk="1" latinLnBrk="0" hangingPunct="1">
              <a:defRPr>
                <a:solidFill>
                  <a:schemeClr val="tx1"/>
                </a:solidFill>
              </a:defRPr>
            </a:lvl4pPr>
            <a:lvl5pPr eaLnBrk="1" latinLnBrk="0" hangingPunct="1">
              <a:buClr>
                <a:schemeClr val="bg2">
                  <a:lumMod val="10000"/>
                </a:schemeClr>
              </a:buClr>
              <a:defRPr>
                <a:solidFill>
                  <a:schemeClr val="tx1"/>
                </a:solidFill>
              </a:defRPr>
            </a:lvl5p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Ref idx="1001">
        <a:schemeClr val="bg2"/>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5257800" y="4191000"/>
            <a:ext cx="6781800" cy="685800"/>
          </a:xfrm>
        </p:spPr>
        <p:txBody>
          <a:bodyPr anchor="ctr" anchorCtr="0"/>
          <a:lstStyle>
            <a:lvl1pPr algn="l">
              <a:buNone/>
              <a:defRPr sz="3200" b="1" cap="none" baseline="0">
                <a:solidFill>
                  <a:schemeClr val="tx1"/>
                </a:solidFill>
              </a:defRPr>
            </a:lvl1pPr>
          </a:lstStyle>
          <a:p>
            <a:r>
              <a:rPr kumimoji="0" lang="en-US" dirty="0"/>
              <a:t>Click to edit Master title style</a:t>
            </a:r>
          </a:p>
        </p:txBody>
      </p:sp>
      <p:sp>
        <p:nvSpPr>
          <p:cNvPr id="13" name="Text Placeholder 12"/>
          <p:cNvSpPr>
            <a:spLocks noGrp="1"/>
          </p:cNvSpPr>
          <p:nvPr>
            <p:ph type="body" sz="quarter" idx="10"/>
          </p:nvPr>
        </p:nvSpPr>
        <p:spPr>
          <a:xfrm>
            <a:off x="5257800" y="4953000"/>
            <a:ext cx="6781800" cy="381000"/>
          </a:xfrm>
        </p:spPr>
        <p:txBody>
          <a:bodyPr>
            <a:noAutofit/>
          </a:bodyPr>
          <a:lstStyle>
            <a:lvl1pPr marL="0" indent="0" algn="l">
              <a:buNone/>
              <a:defRPr sz="2000">
                <a:solidFill>
                  <a:schemeClr val="tx1">
                    <a:lumMod val="75000"/>
                  </a:schemeClr>
                </a:solidFill>
              </a:defRPr>
            </a:lvl1pPr>
            <a:lvl2pPr>
              <a:defRPr sz="2400"/>
            </a:lvl2pPr>
            <a:lvl3pPr>
              <a:defRPr sz="2400"/>
            </a:lvl3pPr>
            <a:lvl4pPr>
              <a:defRPr sz="2400"/>
            </a:lvl4pPr>
            <a:lvl5pPr>
              <a:defRPr sz="2400"/>
            </a:lvl5pPr>
          </a:lstStyle>
          <a:p>
            <a:pPr lvl="0"/>
            <a:r>
              <a:rPr lang="en-US" dirty="0"/>
              <a:t>Click to edit Master text styles</a:t>
            </a: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00"/>
            <a:ext cx="10363200" cy="914400"/>
          </a:xfrm>
        </p:spPr>
        <p:txBody>
          <a:bodyPr/>
          <a:lstStyle/>
          <a:p>
            <a:r>
              <a:rPr kumimoji="0" lang="en-US" dirty="0"/>
              <a:t>Click to edit Master title style</a:t>
            </a:r>
          </a:p>
        </p:txBody>
      </p:sp>
      <p:sp>
        <p:nvSpPr>
          <p:cNvPr id="7" name="Slide Number Placeholder 6"/>
          <p:cNvSpPr>
            <a:spLocks noGrp="1"/>
          </p:cNvSpPr>
          <p:nvPr>
            <p:ph type="sldNum" sz="quarter" idx="12"/>
          </p:nvPr>
        </p:nvSpPr>
        <p:spPr>
          <a:xfrm>
            <a:off x="816864" y="6356350"/>
            <a:ext cx="2641600" cy="365760"/>
          </a:xfrm>
          <a:prstGeom prst="rect">
            <a:avLst/>
          </a:prstGeom>
        </p:spPr>
        <p:txBody>
          <a:bodyPr/>
          <a:lstStyle/>
          <a:p>
            <a:fld id="{1EE55689-2291-41B1-83DD-D842CEB53A08}" type="slidenum">
              <a:rPr lang="en-US" smtClean="0"/>
              <a:pPr/>
              <a:t>‹#›</a:t>
            </a:fld>
            <a:endParaRPr lang="en-US" dirty="0"/>
          </a:p>
        </p:txBody>
      </p:sp>
      <p:sp>
        <p:nvSpPr>
          <p:cNvPr id="9" name="Content Placeholder 8"/>
          <p:cNvSpPr>
            <a:spLocks noGrp="1"/>
          </p:cNvSpPr>
          <p:nvPr>
            <p:ph sz="quarter" idx="1"/>
          </p:nvPr>
        </p:nvSpPr>
        <p:spPr>
          <a:xfrm>
            <a:off x="1219200" y="1447800"/>
            <a:ext cx="5080000" cy="470916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1" name="Content Placeholder 10"/>
          <p:cNvSpPr>
            <a:spLocks noGrp="1"/>
          </p:cNvSpPr>
          <p:nvPr>
            <p:ph sz="quarter" idx="2"/>
          </p:nvPr>
        </p:nvSpPr>
        <p:spPr>
          <a:xfrm>
            <a:off x="6400800" y="1447800"/>
            <a:ext cx="5164328" cy="470611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00"/>
            <a:ext cx="10363200"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1219440" y="1285875"/>
            <a:ext cx="5081997" cy="685800"/>
          </a:xfrm>
          <a:noFill/>
          <a:ln>
            <a:noFill/>
          </a:ln>
        </p:spPr>
        <p:txBody>
          <a:bodyPr lIns="91440" anchor="b" anchorCtr="0">
            <a:noAutofit/>
          </a:bodyPr>
          <a:lstStyle>
            <a:lvl1pPr marL="0" indent="0">
              <a:buNone/>
              <a:defRPr sz="2400" b="1">
                <a:solidFill>
                  <a:schemeClr val="tx1">
                    <a:lumMod val="95000"/>
                    <a:lumOff val="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a:t>Click to edit Master text styles</a:t>
            </a:r>
          </a:p>
        </p:txBody>
      </p:sp>
      <p:sp>
        <p:nvSpPr>
          <p:cNvPr id="4" name="Text Placeholder 3"/>
          <p:cNvSpPr>
            <a:spLocks noGrp="1"/>
          </p:cNvSpPr>
          <p:nvPr>
            <p:ph type="body" sz="half" idx="3"/>
          </p:nvPr>
        </p:nvSpPr>
        <p:spPr>
          <a:xfrm>
            <a:off x="6400801" y="1295400"/>
            <a:ext cx="5185833" cy="685800"/>
          </a:xfrm>
          <a:noFill/>
          <a:ln>
            <a:noFill/>
          </a:ln>
        </p:spPr>
        <p:txBody>
          <a:bodyPr lIns="91440" anchor="b" anchorCtr="0"/>
          <a:lstStyle>
            <a:lvl1pPr marL="0" indent="0">
              <a:buNone/>
              <a:defRPr sz="2400" b="1">
                <a:solidFill>
                  <a:schemeClr val="tx1">
                    <a:lumMod val="95000"/>
                    <a:lumOff val="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a:t>Click to edit Master text styles</a:t>
            </a:r>
          </a:p>
        </p:txBody>
      </p:sp>
      <p:sp>
        <p:nvSpPr>
          <p:cNvPr id="9" name="Slide Number Placeholder 8"/>
          <p:cNvSpPr>
            <a:spLocks noGrp="1"/>
          </p:cNvSpPr>
          <p:nvPr>
            <p:ph type="sldNum" sz="quarter" idx="12"/>
          </p:nvPr>
        </p:nvSpPr>
        <p:spPr>
          <a:xfrm>
            <a:off x="816864" y="6356350"/>
            <a:ext cx="2641600" cy="365760"/>
          </a:xfrm>
          <a:prstGeom prst="rect">
            <a:avLst/>
          </a:prstGeom>
        </p:spPr>
        <p:txBody>
          <a:bodyPr/>
          <a:lstStyle/>
          <a:p>
            <a:fld id="{1EE55689-2291-41B1-83DD-D842CEB53A08}" type="slidenum">
              <a:rPr lang="en-US" smtClean="0"/>
              <a:pPr/>
              <a:t>‹#›</a:t>
            </a:fld>
            <a:endParaRPr lang="en-US" dirty="0"/>
          </a:p>
        </p:txBody>
      </p:sp>
      <p:sp>
        <p:nvSpPr>
          <p:cNvPr id="11" name="Content Placeholder 10"/>
          <p:cNvSpPr>
            <a:spLocks noGrp="1"/>
          </p:cNvSpPr>
          <p:nvPr>
            <p:ph sz="quarter" idx="2"/>
          </p:nvPr>
        </p:nvSpPr>
        <p:spPr>
          <a:xfrm>
            <a:off x="1219200" y="2133600"/>
            <a:ext cx="50800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400640" y="2133600"/>
            <a:ext cx="5181760" cy="4038600"/>
          </a:xfr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00"/>
            <a:ext cx="10363200" cy="914400"/>
          </a:xfrm>
        </p:spPr>
        <p:txBody>
          <a:bodyPr/>
          <a:lstStyle/>
          <a:p>
            <a:r>
              <a:rPr kumimoji="0" lang="en-US"/>
              <a:t>Click to edit Master title style</a:t>
            </a:r>
          </a:p>
        </p:txBody>
      </p:sp>
      <p:sp>
        <p:nvSpPr>
          <p:cNvPr id="5" name="Slide Number Placeholder 4"/>
          <p:cNvSpPr>
            <a:spLocks noGrp="1"/>
          </p:cNvSpPr>
          <p:nvPr>
            <p:ph type="sldNum" sz="quarter" idx="12"/>
          </p:nvPr>
        </p:nvSpPr>
        <p:spPr>
          <a:xfrm>
            <a:off x="816864" y="6356350"/>
            <a:ext cx="2641600" cy="365760"/>
          </a:xfrm>
          <a:prstGeom prst="rect">
            <a:avLst/>
          </a:prstGeom>
        </p:spPr>
        <p:txBody>
          <a:bodyPr/>
          <a:lstStyle/>
          <a:p>
            <a:fld id="{1EE55689-2291-41B1-83DD-D842CEB53A08}"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432800" y="304800"/>
            <a:ext cx="33528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8432800" y="1219201"/>
            <a:ext cx="33528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rot="5400000">
            <a:off x="5220033"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2" name="Content Placeholder 11"/>
          <p:cNvSpPr>
            <a:spLocks noGrp="1"/>
          </p:cNvSpPr>
          <p:nvPr>
            <p:ph sz="quarter" idx="1"/>
          </p:nvPr>
        </p:nvSpPr>
        <p:spPr>
          <a:xfrm>
            <a:off x="406400" y="304800"/>
            <a:ext cx="76200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09600" y="500856"/>
            <a:ext cx="10972800" cy="674688"/>
          </a:xfrm>
          <a:ln>
            <a:solidFill>
              <a:schemeClr val="accent1"/>
            </a:solidFill>
          </a:ln>
        </p:spPr>
        <p:txBody>
          <a:bodyPr lIns="274320" anchor="ctr"/>
          <a:lstStyle>
            <a:lvl1pPr algn="r">
              <a:buNone/>
              <a:defRPr sz="2000" b="0">
                <a:solidFill>
                  <a:schemeClr val="bg1"/>
                </a:solidFill>
              </a:defRPr>
            </a:lvl1pPr>
          </a:lstStyle>
          <a:p>
            <a:r>
              <a:rPr kumimoji="0" lang="en-US" dirty="0"/>
              <a:t>Click to edit Master title style</a:t>
            </a:r>
          </a:p>
        </p:txBody>
      </p:sp>
      <p:sp>
        <p:nvSpPr>
          <p:cNvPr id="3" name="Picture Placeholder 2"/>
          <p:cNvSpPr>
            <a:spLocks noGrp="1"/>
          </p:cNvSpPr>
          <p:nvPr>
            <p:ph type="pic" idx="1"/>
          </p:nvPr>
        </p:nvSpPr>
        <p:spPr>
          <a:xfrm>
            <a:off x="609600" y="1905000"/>
            <a:ext cx="10972800" cy="3581400"/>
          </a:xfrm>
          <a:solidFill>
            <a:schemeClr val="tx1">
              <a:shade val="50000"/>
            </a:schemeClr>
          </a:solidFill>
          <a:ln>
            <a:noFill/>
          </a:ln>
          <a:effectLst/>
        </p:spPr>
        <p:txBody>
          <a:bodyPr/>
          <a:lstStyle>
            <a:lvl1pPr marL="0" indent="0">
              <a:spcBef>
                <a:spcPts val="600"/>
              </a:spcBef>
              <a:buNone/>
              <a:defRPr sz="3200"/>
            </a:lvl1pPr>
          </a:lstStyle>
          <a:p>
            <a:r>
              <a:rPr kumimoji="0" lang="en-US" dirty="0"/>
              <a:t>Click icon to add picture</a:t>
            </a:r>
          </a:p>
        </p:txBody>
      </p:sp>
      <p:sp>
        <p:nvSpPr>
          <p:cNvPr id="4" name="Text Placeholder 3"/>
          <p:cNvSpPr>
            <a:spLocks noGrp="1"/>
          </p:cNvSpPr>
          <p:nvPr>
            <p:ph type="body" sz="half" idx="2"/>
          </p:nvPr>
        </p:nvSpPr>
        <p:spPr>
          <a:xfrm>
            <a:off x="609600" y="1219200"/>
            <a:ext cx="10972800" cy="533400"/>
          </a:xfrm>
        </p:spPr>
        <p:txBody>
          <a:bodyPr anchor="ctr" anchorCtr="0"/>
          <a:lstStyle>
            <a:lvl1pPr marL="0" indent="0" algn="l">
              <a:buFontTx/>
              <a:buNone/>
              <a:defRPr sz="1400">
                <a:solidFill>
                  <a:schemeClr val="bg1"/>
                </a:solidFill>
              </a:defRPr>
            </a:lvl1pPr>
            <a:lvl2pPr>
              <a:defRPr sz="1200"/>
            </a:lvl2pPr>
            <a:lvl3pPr>
              <a:defRPr sz="1000"/>
            </a:lvl3pPr>
            <a:lvl4pPr>
              <a:defRPr sz="900"/>
            </a:lvl4pPr>
            <a:lvl5pPr>
              <a:defRPr sz="900"/>
            </a:lvl5pPr>
          </a:lstStyle>
          <a:p>
            <a:pPr lvl="0" eaLnBrk="1" latinLnBrk="0" hangingPunct="1"/>
            <a:r>
              <a:rPr kumimoji="0" lang="en-US" dirty="0"/>
              <a:t>Click to edit Master text styles</a:t>
            </a:r>
          </a:p>
        </p:txBody>
      </p:sp>
      <p:sp>
        <p:nvSpPr>
          <p:cNvPr id="10" name="Rectangle 9"/>
          <p:cNvSpPr/>
          <p:nvPr/>
        </p:nvSpPr>
        <p:spPr>
          <a:xfrm>
            <a:off x="609600" y="500856"/>
            <a:ext cx="243840" cy="685800"/>
          </a:xfrm>
          <a:prstGeom prst="rect">
            <a:avLst/>
          </a:prstGeom>
          <a:solidFill>
            <a:schemeClr val="bg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2" name="Title Placeholder 21"/>
          <p:cNvSpPr>
            <a:spLocks noGrp="1"/>
          </p:cNvSpPr>
          <p:nvPr>
            <p:ph type="title"/>
          </p:nvPr>
        </p:nvSpPr>
        <p:spPr>
          <a:xfrm>
            <a:off x="1219200" y="304800"/>
            <a:ext cx="10363200" cy="990600"/>
          </a:xfrm>
          <a:prstGeom prst="rect">
            <a:avLst/>
          </a:prstGeom>
        </p:spPr>
        <p:txBody>
          <a:bodyPr vert="horz" anchor="ctr" anchorCtr="0">
            <a:normAutofit/>
          </a:bodyPr>
          <a:lstStyle/>
          <a:p>
            <a:r>
              <a:rPr kumimoji="0" lang="en-US" dirty="0"/>
              <a:t>Click to edit Master title style</a:t>
            </a:r>
          </a:p>
        </p:txBody>
      </p:sp>
      <p:sp>
        <p:nvSpPr>
          <p:cNvPr id="13" name="Text Placeholder 12"/>
          <p:cNvSpPr>
            <a:spLocks noGrp="1"/>
          </p:cNvSpPr>
          <p:nvPr>
            <p:ph type="body" idx="1"/>
          </p:nvPr>
        </p:nvSpPr>
        <p:spPr>
          <a:xfrm>
            <a:off x="1219200" y="1524000"/>
            <a:ext cx="10363200" cy="4605528"/>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1" latinLnBrk="0" hangingPunct="1">
        <a:spcBef>
          <a:spcPct val="0"/>
        </a:spcBef>
        <a:buNone/>
        <a:defRPr kumimoji="0" sz="3200" b="1" kern="1200">
          <a:solidFill>
            <a:schemeClr val="bg1"/>
          </a:solidFill>
          <a:effectLst/>
          <a:latin typeface="Palatino Linotype" pitchFamily="18" charset="0"/>
          <a:ea typeface="+mj-ea"/>
          <a:cs typeface="+mj-cs"/>
        </a:defRPr>
      </a:lvl1pPr>
    </p:titleStyle>
    <p:bodyStyle>
      <a:lvl1pPr marL="274320" indent="-274320" algn="l" rtl="0" eaLnBrk="1" latinLnBrk="0" hangingPunct="1">
        <a:spcBef>
          <a:spcPts val="600"/>
        </a:spcBef>
        <a:buClr>
          <a:schemeClr val="tx1"/>
        </a:buClr>
        <a:buSzPct val="76000"/>
        <a:buFont typeface="Wingdings 3"/>
        <a:buChar char=""/>
        <a:defRPr kumimoji="0" sz="2600" kern="1200">
          <a:solidFill>
            <a:schemeClr val="accent1">
              <a:lumMod val="50000"/>
            </a:schemeClr>
          </a:solidFill>
          <a:latin typeface="+mn-lt"/>
          <a:ea typeface="+mn-ea"/>
          <a:cs typeface="+mn-cs"/>
        </a:defRPr>
      </a:lvl1pPr>
      <a:lvl2pPr marL="548640" indent="-274320" algn="l" rtl="0" eaLnBrk="1" latinLnBrk="0" hangingPunct="1">
        <a:spcBef>
          <a:spcPts val="500"/>
        </a:spcBef>
        <a:buClr>
          <a:schemeClr val="tx1">
            <a:lumMod val="65000"/>
            <a:lumOff val="35000"/>
          </a:schemeClr>
        </a:buClr>
        <a:buSzPct val="76000"/>
        <a:buFont typeface="Wingdings 3"/>
        <a:buChar char=""/>
        <a:defRPr kumimoji="0" sz="2300" kern="1200">
          <a:solidFill>
            <a:schemeClr val="accent2">
              <a:lumMod val="50000"/>
            </a:schemeClr>
          </a:solidFill>
          <a:latin typeface="+mn-lt"/>
          <a:ea typeface="+mn-ea"/>
          <a:cs typeface="+mn-cs"/>
        </a:defRPr>
      </a:lvl2pPr>
      <a:lvl3pPr marL="822960" indent="-228600" algn="l" rtl="0" eaLnBrk="1" latinLnBrk="0" hangingPunct="1">
        <a:spcBef>
          <a:spcPts val="500"/>
        </a:spcBef>
        <a:buClr>
          <a:schemeClr val="bg1">
            <a:lumMod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tx1"/>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bg2">
            <a:lumMod val="25000"/>
          </a:schemeClr>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chart" Target="../charts/char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chart" Target="../charts/char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4" Type="http://schemas.openxmlformats.org/officeDocument/2006/relationships/chart" Target="../charts/chart12.xml"/><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chart" Target="../charts/chart13.xml"/></Relationships>
</file>

<file path=ppt/slides/_rels/slide15.xml.rels><?xml version="1.0" encoding="UTF-8" standalone="yes"?>
<Relationships xmlns="http://schemas.openxmlformats.org/package/2006/relationships"><Relationship Id="rId3" Type="http://schemas.openxmlformats.org/officeDocument/2006/relationships/chart" Target="../charts/chart14.xml"/><Relationship Id="rId4" Type="http://schemas.openxmlformats.org/officeDocument/2006/relationships/chart" Target="../charts/chart15.xml"/><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chart" Target="../charts/char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chart" Target="../charts/chart17.xml"/><Relationship Id="rId6"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chart" Target="../charts/char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chart" Target="../charts/char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chart" Target="../charts/chart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6.xml.rels><?xml version="1.0" encoding="UTF-8" standalone="yes"?>
<Relationships xmlns="http://schemas.openxmlformats.org/package/2006/relationships"><Relationship Id="rId3" Type="http://schemas.openxmlformats.org/officeDocument/2006/relationships/hyperlink" Target="mailto:pschulma@wes.org" TargetMode="External"/><Relationship Id="rId4" Type="http://schemas.openxmlformats.org/officeDocument/2006/relationships/hyperlink" Target="mailto:cleve515@erau.edu" TargetMode="External"/><Relationship Id="rId5" Type="http://schemas.openxmlformats.org/officeDocument/2006/relationships/hyperlink" Target="mailto:shelby.l.cearley@ttu.edu" TargetMode="External"/><Relationship Id="rId6" Type="http://schemas.openxmlformats.org/officeDocument/2006/relationships/hyperlink" Target="mailto:rlutzky@nyu.edu" TargetMode="External"/><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chart" Target="../charts/chart3.xml"/><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4" Type="http://schemas.openxmlformats.org/officeDocument/2006/relationships/chart" Target="../charts/chart5.xml"/><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chart" Target="../charts/char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Recruiting International Master’s-Level Students:</a:t>
            </a:r>
            <a:br>
              <a:rPr lang="en-US" dirty="0" smtClean="0"/>
            </a:br>
            <a:endParaRPr lang="en-US" dirty="0"/>
          </a:p>
        </p:txBody>
      </p:sp>
      <p:sp>
        <p:nvSpPr>
          <p:cNvPr id="3" name="Subtitle 2"/>
          <p:cNvSpPr>
            <a:spLocks noGrp="1"/>
          </p:cNvSpPr>
          <p:nvPr>
            <p:ph type="subTitle" idx="1"/>
          </p:nvPr>
        </p:nvSpPr>
        <p:spPr/>
        <p:txBody>
          <a:bodyPr/>
          <a:lstStyle/>
          <a:p>
            <a:r>
              <a:rPr lang="en-US" dirty="0" smtClean="0"/>
              <a:t>Research and Good Practices </a:t>
            </a:r>
            <a:endParaRPr lang="en-US" dirty="0"/>
          </a:p>
        </p:txBody>
      </p:sp>
    </p:spTree>
    <p:extLst>
      <p:ext uri="{BB962C8B-B14F-4D97-AF65-F5344CB8AC3E}">
        <p14:creationId xmlns:p14="http://schemas.microsoft.com/office/powerpoint/2010/main" val="998655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81000"/>
            <a:ext cx="10849205" cy="990600"/>
          </a:xfrm>
        </p:spPr>
        <p:txBody>
          <a:bodyPr/>
          <a:lstStyle/>
          <a:p>
            <a:r>
              <a:rPr lang="en-US" sz="3000" dirty="0"/>
              <a:t>Chinese Students Prefer Private Universities</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865916438"/>
              </p:ext>
            </p:extLst>
          </p:nvPr>
        </p:nvGraphicFramePr>
        <p:xfrm>
          <a:off x="914400" y="1676400"/>
          <a:ext cx="10363201"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5715000" y="6172200"/>
            <a:ext cx="1219200"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smtClean="0"/>
              <a:t>n=264</a:t>
            </a:r>
            <a:endParaRPr lang="en-US" sz="1800" dirty="0"/>
          </a:p>
        </p:txBody>
      </p:sp>
    </p:spTree>
    <p:extLst>
      <p:ext uri="{BB962C8B-B14F-4D97-AF65-F5344CB8AC3E}">
        <p14:creationId xmlns:p14="http://schemas.microsoft.com/office/powerpoint/2010/main" val="393841446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5"/>
          <p:cNvSpPr>
            <a:spLocks noGrp="1"/>
          </p:cNvSpPr>
          <p:nvPr>
            <p:ph type="title"/>
          </p:nvPr>
        </p:nvSpPr>
        <p:spPr>
          <a:xfrm>
            <a:off x="1143000" y="381000"/>
            <a:ext cx="10849205" cy="990600"/>
          </a:xfrm>
        </p:spPr>
        <p:txBody>
          <a:bodyPr>
            <a:normAutofit fontScale="90000"/>
          </a:bodyPr>
          <a:lstStyle/>
          <a:p>
            <a:r>
              <a:rPr lang="en-US" altLang="en-US" sz="3000" dirty="0" smtClean="0">
                <a:latin typeface="Helvetica Neue" pitchFamily="-84" charset="0"/>
                <a:ea typeface="ＭＳ Ｐゴシック" pitchFamily="34" charset="-128"/>
              </a:rPr>
              <a:t>Indian Master’s Students Expect a Good Return on Investment on their U.S. Education</a:t>
            </a:r>
          </a:p>
        </p:txBody>
      </p:sp>
      <p:graphicFrame>
        <p:nvGraphicFramePr>
          <p:cNvPr id="21" name="Object 104"/>
          <p:cNvGraphicFramePr>
            <a:graphicFrameLocks noGrp="1"/>
          </p:cNvGraphicFramePr>
          <p:nvPr>
            <p:ph sz="quarter" idx="1"/>
            <p:extLst>
              <p:ext uri="{D42A27DB-BD31-4B8C-83A1-F6EECF244321}">
                <p14:modId xmlns:p14="http://schemas.microsoft.com/office/powerpoint/2010/main" val="1912858764"/>
              </p:ext>
            </p:extLst>
          </p:nvPr>
        </p:nvGraphicFramePr>
        <p:xfrm>
          <a:off x="1524000" y="1524000"/>
          <a:ext cx="9448800" cy="402189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Table 8"/>
          <p:cNvGraphicFramePr>
            <a:graphicFrameLocks noGrp="1"/>
          </p:cNvGraphicFramePr>
          <p:nvPr>
            <p:extLst>
              <p:ext uri="{D42A27DB-BD31-4B8C-83A1-F6EECF244321}">
                <p14:modId xmlns:p14="http://schemas.microsoft.com/office/powerpoint/2010/main" val="4133538422"/>
              </p:ext>
            </p:extLst>
          </p:nvPr>
        </p:nvGraphicFramePr>
        <p:xfrm>
          <a:off x="8208234" y="1668463"/>
          <a:ext cx="3562019" cy="1554480"/>
        </p:xfrm>
        <a:graphic>
          <a:graphicData uri="http://schemas.openxmlformats.org/drawingml/2006/table">
            <a:tbl>
              <a:tblPr firstRow="1" bandRow="1">
                <a:tableStyleId>{5C22544A-7EE6-4342-B048-85BDC9FD1C3A}</a:tableStyleId>
              </a:tblPr>
              <a:tblGrid>
                <a:gridCol w="2889944"/>
                <a:gridCol w="672075"/>
              </a:tblGrid>
              <a:tr h="321013">
                <a:tc>
                  <a:txBody>
                    <a:bodyPr/>
                    <a:lstStyle/>
                    <a:p>
                      <a:r>
                        <a:rPr kumimoji="0" lang="en-US" sz="1800" b="1" kern="1200" baseline="0" dirty="0" smtClean="0">
                          <a:solidFill>
                            <a:schemeClr val="tx1"/>
                          </a:solidFill>
                          <a:effectLst/>
                          <a:latin typeface="Verdana"/>
                          <a:ea typeface="+mn-ea"/>
                          <a:cs typeface="Verdana"/>
                        </a:rPr>
                        <a:t>C</a:t>
                      </a:r>
                      <a:r>
                        <a:rPr kumimoji="0" lang="en-US" altLang="zh-CN" sz="1800" b="1" kern="1200" baseline="0" dirty="0" smtClean="0">
                          <a:solidFill>
                            <a:schemeClr val="tx1"/>
                          </a:solidFill>
                          <a:effectLst/>
                          <a:latin typeface="Verdana"/>
                          <a:ea typeface="+mn-ea"/>
                          <a:cs typeface="Verdana"/>
                        </a:rPr>
                        <a:t>ost</a:t>
                      </a:r>
                      <a:endParaRPr kumimoji="0" lang="en-US" sz="1800" b="1" kern="1200" baseline="0" dirty="0">
                        <a:solidFill>
                          <a:schemeClr val="tx1"/>
                        </a:solidFill>
                        <a:effectLst/>
                        <a:latin typeface="Verdana"/>
                        <a:ea typeface="+mn-ea"/>
                        <a:cs typeface="Verdana"/>
                      </a:endParaRPr>
                    </a:p>
                  </a:txBody>
                  <a:tcPr marL="121920" marR="121920">
                    <a:lnL w="317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l" defTabSz="457200" rtl="0" eaLnBrk="1" latinLnBrk="0" hangingPunct="1"/>
                      <a:endParaRPr lang="en-US" sz="900" b="1" kern="1200" dirty="0">
                        <a:solidFill>
                          <a:sysClr val="windowText" lastClr="000000"/>
                        </a:solidFill>
                        <a:latin typeface="Verdana"/>
                        <a:ea typeface="+mn-ea"/>
                        <a:cs typeface="Verdana"/>
                      </a:endParaRPr>
                    </a:p>
                  </a:txBody>
                  <a:tcPr marL="121920" marR="121920">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321013">
                <a:tc>
                  <a:txBody>
                    <a:bodyPr/>
                    <a:lstStyle/>
                    <a:p>
                      <a:r>
                        <a:rPr lang="en-US" sz="900" b="0" dirty="0" smtClean="0">
                          <a:solidFill>
                            <a:sysClr val="windowText" lastClr="000000"/>
                          </a:solidFill>
                          <a:latin typeface="Verdana"/>
                          <a:cs typeface="Verdana"/>
                        </a:rPr>
                        <a:t>Annual tuition and fees (before financial aid</a:t>
                      </a:r>
                      <a:r>
                        <a:rPr lang="en-US" sz="900" b="0" baseline="0" dirty="0" smtClean="0">
                          <a:solidFill>
                            <a:sysClr val="windowText" lastClr="000000"/>
                          </a:solidFill>
                          <a:latin typeface="Verdana"/>
                          <a:cs typeface="Verdana"/>
                        </a:rPr>
                        <a:t> </a:t>
                      </a:r>
                      <a:r>
                        <a:rPr lang="en-US" sz="900" b="0" dirty="0" smtClean="0">
                          <a:solidFill>
                            <a:sysClr val="windowText" lastClr="000000"/>
                          </a:solidFill>
                          <a:latin typeface="Verdana"/>
                          <a:cs typeface="Verdana"/>
                        </a:rPr>
                        <a:t>and scholarships)</a:t>
                      </a:r>
                      <a:endParaRPr lang="en-US" sz="900" b="0" dirty="0">
                        <a:solidFill>
                          <a:sysClr val="windowText" lastClr="000000"/>
                        </a:solidFill>
                        <a:latin typeface="Verdana"/>
                        <a:cs typeface="Verdana"/>
                      </a:endParaRPr>
                    </a:p>
                  </a:txBody>
                  <a:tcPr marL="121920" marR="121920">
                    <a:lnL w="31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l" defTabSz="457200" rtl="0" eaLnBrk="1" latinLnBrk="0" hangingPunct="1"/>
                      <a:r>
                        <a:rPr lang="en-US" altLang="zh-CN" sz="900" b="0" kern="1200" dirty="0" smtClean="0">
                          <a:solidFill>
                            <a:sysClr val="windowText" lastClr="000000"/>
                          </a:solidFill>
                          <a:latin typeface="Verdana"/>
                          <a:ea typeface="+mn-ea"/>
                          <a:cs typeface="Verdana"/>
                        </a:rPr>
                        <a:t>46%</a:t>
                      </a:r>
                      <a:endParaRPr lang="en-US" sz="900" b="0" kern="1200" dirty="0">
                        <a:solidFill>
                          <a:sysClr val="windowText" lastClr="000000"/>
                        </a:solidFill>
                        <a:latin typeface="Verdana"/>
                        <a:ea typeface="+mn-ea"/>
                        <a:cs typeface="Verdana"/>
                      </a:endParaRPr>
                    </a:p>
                  </a:txBody>
                  <a:tcPr marL="121920" marR="121920">
                    <a:lnL w="12700"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r>
              <a:tr h="321013">
                <a:tc>
                  <a:txBody>
                    <a:bodyPr/>
                    <a:lstStyle/>
                    <a:p>
                      <a:pPr marL="0" algn="l" defTabSz="457200" rtl="0" eaLnBrk="1" latinLnBrk="0" hangingPunct="1"/>
                      <a:r>
                        <a:rPr lang="en-US" sz="900" b="0" kern="1200" dirty="0" smtClean="0">
                          <a:solidFill>
                            <a:sysClr val="windowText" lastClr="000000"/>
                          </a:solidFill>
                          <a:latin typeface="Verdana"/>
                          <a:ea typeface="+mn-ea"/>
                          <a:cs typeface="Verdana"/>
                        </a:rPr>
                        <a:t>Availability of financial aid and scholarships</a:t>
                      </a:r>
                      <a:r>
                        <a:rPr lang="en-US" sz="900" b="0" kern="1200" baseline="0" dirty="0" smtClean="0">
                          <a:solidFill>
                            <a:sysClr val="windowText" lastClr="000000"/>
                          </a:solidFill>
                          <a:latin typeface="Verdana"/>
                          <a:ea typeface="+mn-ea"/>
                          <a:cs typeface="Verdana"/>
                        </a:rPr>
                        <a:t> </a:t>
                      </a:r>
                      <a:r>
                        <a:rPr lang="en-US" sz="900" b="0" kern="1200" dirty="0" smtClean="0">
                          <a:solidFill>
                            <a:sysClr val="windowText" lastClr="000000"/>
                          </a:solidFill>
                          <a:latin typeface="Verdana"/>
                          <a:ea typeface="+mn-ea"/>
                          <a:cs typeface="Verdana"/>
                        </a:rPr>
                        <a:t>awarded by institutions</a:t>
                      </a:r>
                      <a:endParaRPr lang="en-US" sz="900" b="0" kern="1200" dirty="0">
                        <a:solidFill>
                          <a:sysClr val="windowText" lastClr="000000"/>
                        </a:solidFill>
                        <a:latin typeface="Verdana"/>
                        <a:ea typeface="+mn-ea"/>
                        <a:cs typeface="Verdana"/>
                      </a:endParaRPr>
                    </a:p>
                  </a:txBody>
                  <a:tcPr marL="121920" marR="121920">
                    <a:lnL w="31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l" defTabSz="457200" rtl="0" eaLnBrk="1" latinLnBrk="0" hangingPunct="1"/>
                      <a:r>
                        <a:rPr lang="en-US" altLang="zh-CN" sz="900" b="0" kern="1200" dirty="0" smtClean="0">
                          <a:solidFill>
                            <a:sysClr val="windowText" lastClr="000000"/>
                          </a:solidFill>
                          <a:latin typeface="Verdana"/>
                          <a:ea typeface="+mn-ea"/>
                          <a:cs typeface="Verdana"/>
                        </a:rPr>
                        <a:t>40%</a:t>
                      </a:r>
                      <a:endParaRPr lang="en-US" sz="900" b="0" kern="1200" dirty="0">
                        <a:solidFill>
                          <a:sysClr val="windowText" lastClr="000000"/>
                        </a:solidFill>
                        <a:latin typeface="Verdana"/>
                        <a:ea typeface="+mn-ea"/>
                        <a:cs typeface="Verdana"/>
                      </a:endParaRPr>
                    </a:p>
                  </a:txBody>
                  <a:tcPr marL="121920" marR="121920">
                    <a:lnL w="12700"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r>
              <a:tr h="204281">
                <a:tc>
                  <a:txBody>
                    <a:bodyPr/>
                    <a:lstStyle/>
                    <a:p>
                      <a:pPr marL="0" algn="l" defTabSz="457200" rtl="0" eaLnBrk="1" latinLnBrk="0" hangingPunct="1"/>
                      <a:r>
                        <a:rPr lang="en-US" sz="900" b="0" kern="1200" dirty="0" smtClean="0">
                          <a:solidFill>
                            <a:sysClr val="windowText" lastClr="000000"/>
                          </a:solidFill>
                          <a:latin typeface="Verdana"/>
                          <a:ea typeface="+mn-ea"/>
                          <a:cs typeface="Verdana"/>
                        </a:rPr>
                        <a:t>Cost of living</a:t>
                      </a:r>
                      <a:endParaRPr lang="en-US" sz="900" b="0" kern="1200" dirty="0">
                        <a:solidFill>
                          <a:sysClr val="windowText" lastClr="000000"/>
                        </a:solidFill>
                        <a:latin typeface="Verdana"/>
                        <a:ea typeface="+mn-ea"/>
                        <a:cs typeface="Verdana"/>
                      </a:endParaRPr>
                    </a:p>
                  </a:txBody>
                  <a:tcPr marL="121920" marR="121920">
                    <a:lnL w="31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l" defTabSz="457200" rtl="0" eaLnBrk="1" latinLnBrk="0" hangingPunct="1"/>
                      <a:r>
                        <a:rPr lang="en-US" altLang="zh-CN" sz="900" b="0" kern="1200" dirty="0" smtClean="0">
                          <a:solidFill>
                            <a:sysClr val="windowText" lastClr="000000"/>
                          </a:solidFill>
                          <a:latin typeface="Verdana"/>
                          <a:ea typeface="+mn-ea"/>
                          <a:cs typeface="Verdana"/>
                        </a:rPr>
                        <a:t>30%</a:t>
                      </a:r>
                      <a:endParaRPr lang="en-US" sz="900" b="0" kern="1200" dirty="0">
                        <a:solidFill>
                          <a:sysClr val="windowText" lastClr="000000"/>
                        </a:solidFill>
                        <a:latin typeface="Verdana"/>
                        <a:ea typeface="+mn-ea"/>
                        <a:cs typeface="Verdana"/>
                      </a:endParaRPr>
                    </a:p>
                  </a:txBody>
                  <a:tcPr marL="121920" marR="121920">
                    <a:lnL w="12700"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r>
              <a:tr h="204281">
                <a:tc>
                  <a:txBody>
                    <a:bodyPr/>
                    <a:lstStyle/>
                    <a:p>
                      <a:pPr marL="0" algn="l" defTabSz="457200" rtl="0" eaLnBrk="1" latinLnBrk="0" hangingPunct="1"/>
                      <a:r>
                        <a:rPr lang="en-US" sz="900" b="0" kern="1200" dirty="0" smtClean="0">
                          <a:solidFill>
                            <a:sysClr val="windowText" lastClr="000000"/>
                          </a:solidFill>
                          <a:latin typeface="Verdana"/>
                          <a:ea typeface="+mn-ea"/>
                          <a:cs typeface="Verdana"/>
                        </a:rPr>
                        <a:t>Duration of program</a:t>
                      </a:r>
                      <a:endParaRPr lang="en-US" sz="900" b="0" kern="1200" dirty="0">
                        <a:solidFill>
                          <a:sysClr val="windowText" lastClr="000000"/>
                        </a:solidFill>
                        <a:latin typeface="Verdana"/>
                        <a:ea typeface="+mn-ea"/>
                        <a:cs typeface="Verdana"/>
                      </a:endParaRPr>
                    </a:p>
                  </a:txBody>
                  <a:tcPr marL="121920" marR="121920">
                    <a:lnL w="31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marL="0" algn="l" defTabSz="457200" rtl="0" eaLnBrk="1" latinLnBrk="0" hangingPunct="1"/>
                      <a:r>
                        <a:rPr lang="en-US" altLang="zh-CN" sz="900" b="0" kern="1200" dirty="0" smtClean="0">
                          <a:solidFill>
                            <a:sysClr val="windowText" lastClr="000000"/>
                          </a:solidFill>
                          <a:latin typeface="Verdana"/>
                          <a:ea typeface="+mn-ea"/>
                          <a:cs typeface="Verdana"/>
                        </a:rPr>
                        <a:t>27%</a:t>
                      </a:r>
                      <a:endParaRPr lang="en-US" sz="900" b="0" kern="1200" dirty="0">
                        <a:solidFill>
                          <a:sysClr val="windowText" lastClr="000000"/>
                        </a:solidFill>
                        <a:latin typeface="Verdana"/>
                        <a:ea typeface="+mn-ea"/>
                        <a:cs typeface="Verdana"/>
                      </a:endParaRPr>
                    </a:p>
                  </a:txBody>
                  <a:tcPr marL="121920" marR="121920">
                    <a:lnL w="12700"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3175" cap="flat" cmpd="sng" algn="ctr">
                      <a:noFill/>
                      <a:prstDash val="solid"/>
                      <a:round/>
                      <a:headEnd type="none" w="med" len="med"/>
                      <a:tailEnd type="none" w="med" len="med"/>
                    </a:lnB>
                    <a:no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823386913"/>
              </p:ext>
            </p:extLst>
          </p:nvPr>
        </p:nvGraphicFramePr>
        <p:xfrm>
          <a:off x="8202845" y="4045958"/>
          <a:ext cx="3557786" cy="1052512"/>
        </p:xfrm>
        <a:graphic>
          <a:graphicData uri="http://schemas.openxmlformats.org/drawingml/2006/table">
            <a:tbl>
              <a:tblPr firstRow="1" bandRow="1">
                <a:tableStyleId>{5C22544A-7EE6-4342-B048-85BDC9FD1C3A}</a:tableStyleId>
              </a:tblPr>
              <a:tblGrid>
                <a:gridCol w="2885711"/>
                <a:gridCol w="672075"/>
              </a:tblGrid>
              <a:tr h="366091">
                <a:tc>
                  <a:txBody>
                    <a:bodyPr/>
                    <a:lstStyle/>
                    <a:p>
                      <a:pPr marL="0" algn="l" rtl="0" eaLnBrk="1" latinLnBrk="0" hangingPunct="1"/>
                      <a:r>
                        <a:rPr kumimoji="0" lang="en-US" sz="1800" b="1" kern="1200" baseline="0" dirty="0" smtClean="0">
                          <a:solidFill>
                            <a:schemeClr val="tx1"/>
                          </a:solidFill>
                          <a:effectLst/>
                          <a:latin typeface="Verdana"/>
                          <a:ea typeface="+mn-ea"/>
                          <a:cs typeface="Verdana"/>
                        </a:rPr>
                        <a:t>S</a:t>
                      </a:r>
                      <a:r>
                        <a:rPr kumimoji="0" lang="en-US" altLang="zh-CN" sz="1800" b="1" kern="1200" baseline="0" dirty="0" smtClean="0">
                          <a:solidFill>
                            <a:schemeClr val="tx1"/>
                          </a:solidFill>
                          <a:effectLst/>
                          <a:latin typeface="Verdana"/>
                          <a:ea typeface="+mn-ea"/>
                          <a:cs typeface="Verdana"/>
                        </a:rPr>
                        <a:t>chool Reputation</a:t>
                      </a:r>
                      <a:endParaRPr kumimoji="0" lang="en-US" sz="1800" b="1" kern="1200" baseline="0" dirty="0">
                        <a:solidFill>
                          <a:schemeClr val="tx1"/>
                        </a:solidFill>
                        <a:effectLst/>
                        <a:latin typeface="Verdana"/>
                        <a:ea typeface="+mn-ea"/>
                        <a:cs typeface="Verdana"/>
                      </a:endParaRPr>
                    </a:p>
                  </a:txBody>
                  <a:tcPr marL="121920" marR="121920" marT="45761" marB="4576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l" defTabSz="457200" rtl="0" eaLnBrk="1" latinLnBrk="0" hangingPunct="1"/>
                      <a:endParaRPr lang="en-US" sz="900" b="1" kern="1200" dirty="0">
                        <a:solidFill>
                          <a:sysClr val="windowText" lastClr="000000"/>
                        </a:solidFill>
                        <a:latin typeface="Verdana"/>
                        <a:ea typeface="+mn-ea"/>
                        <a:cs typeface="Verdana"/>
                      </a:endParaRPr>
                    </a:p>
                  </a:txBody>
                  <a:tcPr marL="121920" marR="121920" marT="45761" marB="4576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228807">
                <a:tc>
                  <a:txBody>
                    <a:bodyPr/>
                    <a:lstStyle/>
                    <a:p>
                      <a:r>
                        <a:rPr lang="en-US" sz="900" b="0" dirty="0" smtClean="0">
                          <a:solidFill>
                            <a:sysClr val="windowText" lastClr="000000"/>
                          </a:solidFill>
                          <a:latin typeface="Verdana"/>
                          <a:cs typeface="Verdana"/>
                        </a:rPr>
                        <a:t>Faculty research and expertise</a:t>
                      </a:r>
                      <a:endParaRPr lang="en-US" sz="900" b="0" dirty="0">
                        <a:solidFill>
                          <a:sysClr val="windowText" lastClr="000000"/>
                        </a:solidFill>
                        <a:latin typeface="Verdana"/>
                        <a:cs typeface="Verdana"/>
                      </a:endParaRPr>
                    </a:p>
                  </a:txBody>
                  <a:tcPr marL="121920" marR="121920" marT="45761" marB="4576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l" defTabSz="457200" rtl="0" eaLnBrk="1" latinLnBrk="0" hangingPunct="1"/>
                      <a:r>
                        <a:rPr lang="en-US" altLang="zh-CN" sz="900" b="0" kern="1200" dirty="0" smtClean="0">
                          <a:solidFill>
                            <a:sysClr val="windowText" lastClr="000000"/>
                          </a:solidFill>
                          <a:latin typeface="Verdana"/>
                          <a:ea typeface="+mn-ea"/>
                          <a:cs typeface="Verdana"/>
                        </a:rPr>
                        <a:t>52%</a:t>
                      </a:r>
                      <a:endParaRPr lang="en-US" sz="900" b="0" kern="1200" dirty="0">
                        <a:solidFill>
                          <a:sysClr val="windowText" lastClr="000000"/>
                        </a:solidFill>
                        <a:latin typeface="Verdana"/>
                        <a:ea typeface="+mn-ea"/>
                        <a:cs typeface="Verdana"/>
                      </a:endParaRPr>
                    </a:p>
                  </a:txBody>
                  <a:tcPr marL="121920" marR="121920" marT="45761" marB="4576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r>
              <a:tr h="228807">
                <a:tc>
                  <a:txBody>
                    <a:bodyPr/>
                    <a:lstStyle/>
                    <a:p>
                      <a:pPr marL="0" algn="l" defTabSz="457200" rtl="0" eaLnBrk="1" latinLnBrk="0" hangingPunct="1"/>
                      <a:r>
                        <a:rPr lang="en-US" sz="900" b="0" kern="1200" dirty="0" smtClean="0">
                          <a:solidFill>
                            <a:sysClr val="windowText" lastClr="000000"/>
                          </a:solidFill>
                          <a:latin typeface="Verdana"/>
                          <a:ea typeface="+mn-ea"/>
                          <a:cs typeface="Verdana"/>
                        </a:rPr>
                        <a:t>Ranking of the school/program</a:t>
                      </a:r>
                      <a:endParaRPr lang="en-US" sz="900" b="0" kern="1200" dirty="0">
                        <a:solidFill>
                          <a:sysClr val="windowText" lastClr="000000"/>
                        </a:solidFill>
                        <a:latin typeface="Verdana"/>
                        <a:ea typeface="+mn-ea"/>
                        <a:cs typeface="Verdana"/>
                      </a:endParaRPr>
                    </a:p>
                  </a:txBody>
                  <a:tcPr marL="121920" marR="121920" marT="45761" marB="4576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l" defTabSz="457200" rtl="0" eaLnBrk="1" latinLnBrk="0" hangingPunct="1"/>
                      <a:r>
                        <a:rPr lang="en-US" altLang="zh-CN" sz="900" b="0" kern="1200" dirty="0" smtClean="0">
                          <a:solidFill>
                            <a:sysClr val="windowText" lastClr="000000"/>
                          </a:solidFill>
                          <a:latin typeface="Verdana"/>
                          <a:ea typeface="+mn-ea"/>
                          <a:cs typeface="Verdana"/>
                        </a:rPr>
                        <a:t>32%</a:t>
                      </a:r>
                      <a:endParaRPr lang="en-US" sz="900" b="0" kern="1200" dirty="0">
                        <a:solidFill>
                          <a:sysClr val="windowText" lastClr="000000"/>
                        </a:solidFill>
                        <a:latin typeface="Verdana"/>
                        <a:ea typeface="+mn-ea"/>
                        <a:cs typeface="Verdana"/>
                      </a:endParaRPr>
                    </a:p>
                  </a:txBody>
                  <a:tcPr marL="121920" marR="121920" marT="45761" marB="4576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r>
              <a:tr h="228807">
                <a:tc>
                  <a:txBody>
                    <a:bodyPr/>
                    <a:lstStyle/>
                    <a:p>
                      <a:pPr marL="0" algn="l" defTabSz="457200" rtl="0" eaLnBrk="1" latinLnBrk="0" hangingPunct="1"/>
                      <a:r>
                        <a:rPr lang="en-US" sz="900" b="0" kern="1200" dirty="0" smtClean="0">
                          <a:solidFill>
                            <a:sysClr val="windowText" lastClr="000000"/>
                          </a:solidFill>
                          <a:latin typeface="Verdana"/>
                          <a:ea typeface="+mn-ea"/>
                          <a:cs typeface="Verdana"/>
                        </a:rPr>
                        <a:t>Recommendations from peers</a:t>
                      </a:r>
                      <a:endParaRPr lang="en-US" sz="900" b="0" kern="1200" dirty="0">
                        <a:solidFill>
                          <a:sysClr val="windowText" lastClr="000000"/>
                        </a:solidFill>
                        <a:latin typeface="Verdana"/>
                        <a:ea typeface="+mn-ea"/>
                        <a:cs typeface="Verdana"/>
                      </a:endParaRPr>
                    </a:p>
                  </a:txBody>
                  <a:tcPr marL="121920" marR="121920" marT="45761" marB="4576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l" defTabSz="457200" rtl="0" eaLnBrk="1" latinLnBrk="0" hangingPunct="1"/>
                      <a:r>
                        <a:rPr lang="en-US" altLang="zh-CN" sz="900" b="0" kern="1200" dirty="0" smtClean="0">
                          <a:solidFill>
                            <a:sysClr val="windowText" lastClr="000000"/>
                          </a:solidFill>
                          <a:latin typeface="Verdana"/>
                          <a:ea typeface="+mn-ea"/>
                          <a:cs typeface="Verdana"/>
                        </a:rPr>
                        <a:t>20%</a:t>
                      </a:r>
                      <a:endParaRPr lang="en-US" sz="900" b="0" kern="1200" dirty="0">
                        <a:solidFill>
                          <a:sysClr val="windowText" lastClr="000000"/>
                        </a:solidFill>
                        <a:latin typeface="Verdana"/>
                        <a:ea typeface="+mn-ea"/>
                        <a:cs typeface="Verdana"/>
                      </a:endParaRPr>
                    </a:p>
                  </a:txBody>
                  <a:tcPr marL="121920" marR="121920" marT="45761" marB="4576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noFill/>
                  </a:tcPr>
                </a:tc>
              </a:tr>
            </a:tbl>
          </a:graphicData>
        </a:graphic>
      </p:graphicFrame>
      <p:cxnSp>
        <p:nvCxnSpPr>
          <p:cNvPr id="11" name="Straight Connector 10"/>
          <p:cNvCxnSpPr/>
          <p:nvPr/>
        </p:nvCxnSpPr>
        <p:spPr>
          <a:xfrm>
            <a:off x="7315201" y="4637088"/>
            <a:ext cx="4449233" cy="1588"/>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graphicFrame>
        <p:nvGraphicFramePr>
          <p:cNvPr id="12" name="Table 11"/>
          <p:cNvGraphicFramePr>
            <a:graphicFrameLocks noGrp="1"/>
          </p:cNvGraphicFramePr>
          <p:nvPr>
            <p:extLst>
              <p:ext uri="{D42A27DB-BD31-4B8C-83A1-F6EECF244321}">
                <p14:modId xmlns:p14="http://schemas.microsoft.com/office/powerpoint/2010/main" val="3886085618"/>
              </p:ext>
            </p:extLst>
          </p:nvPr>
        </p:nvGraphicFramePr>
        <p:xfrm>
          <a:off x="508000" y="3793306"/>
          <a:ext cx="3571776" cy="1463675"/>
        </p:xfrm>
        <a:graphic>
          <a:graphicData uri="http://schemas.openxmlformats.org/drawingml/2006/table">
            <a:tbl>
              <a:tblPr firstRow="1" bandRow="1">
                <a:tableStyleId>{5C22544A-7EE6-4342-B048-85BDC9FD1C3A}</a:tableStyleId>
              </a:tblPr>
              <a:tblGrid>
                <a:gridCol w="2899701"/>
                <a:gridCol w="672075"/>
              </a:tblGrid>
              <a:tr h="365919">
                <a:tc>
                  <a:txBody>
                    <a:bodyPr/>
                    <a:lstStyle/>
                    <a:p>
                      <a:r>
                        <a:rPr kumimoji="0" lang="en-US" sz="1800" b="1" kern="1200" baseline="0" dirty="0" smtClean="0">
                          <a:solidFill>
                            <a:schemeClr val="tx1"/>
                          </a:solidFill>
                          <a:effectLst/>
                          <a:latin typeface="Verdana"/>
                          <a:ea typeface="+mn-ea"/>
                          <a:cs typeface="Verdana"/>
                        </a:rPr>
                        <a:t>C</a:t>
                      </a:r>
                      <a:r>
                        <a:rPr kumimoji="0" lang="en-US" altLang="zh-CN" sz="1800" b="1" kern="1200" baseline="0" dirty="0" smtClean="0">
                          <a:solidFill>
                            <a:schemeClr val="tx1"/>
                          </a:solidFill>
                          <a:effectLst/>
                          <a:latin typeface="Verdana"/>
                          <a:ea typeface="+mn-ea"/>
                          <a:cs typeface="Verdana"/>
                        </a:rPr>
                        <a:t>areer Prospects</a:t>
                      </a:r>
                      <a:endParaRPr kumimoji="0" lang="en-US" sz="1800" b="1" kern="1200" baseline="0" dirty="0">
                        <a:solidFill>
                          <a:schemeClr val="tx1"/>
                        </a:solidFill>
                        <a:effectLst/>
                        <a:latin typeface="Verdana"/>
                        <a:ea typeface="+mn-ea"/>
                        <a:cs typeface="Verdana"/>
                      </a:endParaRPr>
                    </a:p>
                  </a:txBody>
                  <a:tcPr marL="121920" marR="121920" marT="45740" marB="45740">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457200" rtl="0" eaLnBrk="1" latinLnBrk="0" hangingPunct="1"/>
                      <a:endParaRPr lang="en-US" sz="900" b="1" kern="1200" dirty="0">
                        <a:solidFill>
                          <a:sysClr val="windowText" lastClr="000000"/>
                        </a:solidFill>
                        <a:latin typeface="Verdana"/>
                        <a:ea typeface="+mn-ea"/>
                        <a:cs typeface="Verdana"/>
                      </a:endParaRPr>
                    </a:p>
                  </a:txBody>
                  <a:tcPr marL="121920" marR="121920" marT="45740" marB="45740">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28699">
                <a:tc>
                  <a:txBody>
                    <a:bodyPr/>
                    <a:lstStyle/>
                    <a:p>
                      <a:r>
                        <a:rPr lang="en-US" sz="900" b="1" dirty="0" smtClean="0">
                          <a:solidFill>
                            <a:srgbClr val="262626"/>
                          </a:solidFill>
                          <a:latin typeface="Verdana"/>
                          <a:cs typeface="Verdana"/>
                        </a:rPr>
                        <a:t>Earning potential following graduation</a:t>
                      </a:r>
                      <a:endParaRPr lang="en-US" sz="900" b="1" dirty="0">
                        <a:solidFill>
                          <a:srgbClr val="262626"/>
                        </a:solidFill>
                        <a:latin typeface="Verdana"/>
                        <a:cs typeface="Verdana"/>
                      </a:endParaRPr>
                    </a:p>
                  </a:txBody>
                  <a:tcPr marL="121920" marR="121920" marT="45740" marB="4574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2D2D2"/>
                    </a:solidFill>
                  </a:tcPr>
                </a:tc>
                <a:tc>
                  <a:txBody>
                    <a:bodyPr/>
                    <a:lstStyle/>
                    <a:p>
                      <a:pPr marL="0" algn="l" defTabSz="457200" rtl="0" eaLnBrk="1" latinLnBrk="0" hangingPunct="1"/>
                      <a:r>
                        <a:rPr lang="en-US" altLang="zh-CN" sz="900" b="1" kern="1200" dirty="0" smtClean="0">
                          <a:solidFill>
                            <a:srgbClr val="262626"/>
                          </a:solidFill>
                          <a:latin typeface="Verdana"/>
                          <a:ea typeface="+mn-ea"/>
                          <a:cs typeface="Verdana"/>
                        </a:rPr>
                        <a:t>53%</a:t>
                      </a:r>
                      <a:endParaRPr lang="en-US" sz="900" b="1" kern="1200" dirty="0">
                        <a:solidFill>
                          <a:srgbClr val="262626"/>
                        </a:solidFill>
                        <a:latin typeface="Verdana"/>
                        <a:ea typeface="+mn-ea"/>
                        <a:cs typeface="Verdana"/>
                      </a:endParaRPr>
                    </a:p>
                  </a:txBody>
                  <a:tcPr marL="121920" marR="121920" marT="45740" marB="4574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2D2D2"/>
                    </a:solidFill>
                  </a:tcPr>
                </a:tc>
              </a:tr>
              <a:tr h="365919">
                <a:tc>
                  <a:txBody>
                    <a:bodyPr/>
                    <a:lstStyle/>
                    <a:p>
                      <a:pPr marL="0" algn="l" defTabSz="457200" rtl="0" eaLnBrk="1" latinLnBrk="0" hangingPunct="1"/>
                      <a:r>
                        <a:rPr lang="en-US" sz="900" b="1" kern="1200" dirty="0" smtClean="0">
                          <a:solidFill>
                            <a:srgbClr val="262626"/>
                          </a:solidFill>
                          <a:latin typeface="Verdana"/>
                          <a:ea typeface="+mn-ea"/>
                          <a:cs typeface="Verdana"/>
                        </a:rPr>
                        <a:t>Reputation of school/program with</a:t>
                      </a:r>
                      <a:r>
                        <a:rPr lang="en-US" sz="900" b="1" kern="1200" baseline="0" dirty="0" smtClean="0">
                          <a:solidFill>
                            <a:srgbClr val="262626"/>
                          </a:solidFill>
                          <a:latin typeface="Verdana"/>
                          <a:ea typeface="+mn-ea"/>
                          <a:cs typeface="Verdana"/>
                        </a:rPr>
                        <a:t> </a:t>
                      </a:r>
                      <a:r>
                        <a:rPr lang="en-US" sz="900" b="1" kern="1200" dirty="0" smtClean="0">
                          <a:solidFill>
                            <a:srgbClr val="262626"/>
                          </a:solidFill>
                          <a:latin typeface="Verdana"/>
                          <a:ea typeface="+mn-ea"/>
                          <a:cs typeface="Verdana"/>
                        </a:rPr>
                        <a:t>potential employers</a:t>
                      </a:r>
                      <a:endParaRPr lang="en-US" sz="900" b="1" kern="1200" dirty="0">
                        <a:solidFill>
                          <a:srgbClr val="262626"/>
                        </a:solidFill>
                        <a:latin typeface="Verdana"/>
                        <a:ea typeface="+mn-ea"/>
                        <a:cs typeface="Verdana"/>
                      </a:endParaRPr>
                    </a:p>
                  </a:txBody>
                  <a:tcPr marL="121920" marR="121920" marT="45740" marB="45740">
                    <a:lnL w="12700" cmpd="sng">
                      <a:noFill/>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2D2D2"/>
                    </a:solidFill>
                  </a:tcPr>
                </a:tc>
                <a:tc>
                  <a:txBody>
                    <a:bodyPr/>
                    <a:lstStyle/>
                    <a:p>
                      <a:pPr marL="0" algn="l" defTabSz="457200" rtl="0" eaLnBrk="1" latinLnBrk="0" hangingPunct="1"/>
                      <a:r>
                        <a:rPr lang="en-US" altLang="zh-CN" sz="900" b="1" kern="1200" dirty="0" smtClean="0">
                          <a:solidFill>
                            <a:srgbClr val="262626"/>
                          </a:solidFill>
                          <a:latin typeface="Verdana"/>
                          <a:ea typeface="+mn-ea"/>
                          <a:cs typeface="Verdana"/>
                        </a:rPr>
                        <a:t>52%</a:t>
                      </a:r>
                      <a:endParaRPr lang="en-US" sz="900" b="1" kern="1200" dirty="0">
                        <a:solidFill>
                          <a:srgbClr val="262626"/>
                        </a:solidFill>
                        <a:latin typeface="Verdana"/>
                        <a:ea typeface="+mn-ea"/>
                        <a:cs typeface="Verdana"/>
                      </a:endParaRPr>
                    </a:p>
                  </a:txBody>
                  <a:tcPr marL="121920" marR="121920" marT="45740" marB="457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2D2D2"/>
                    </a:solidFill>
                  </a:tcPr>
                </a:tc>
              </a:tr>
              <a:tr h="503138">
                <a:tc>
                  <a:txBody>
                    <a:bodyPr/>
                    <a:lstStyle/>
                    <a:p>
                      <a:pPr marL="0" algn="l" defTabSz="457200" rtl="0" eaLnBrk="1" latinLnBrk="0" hangingPunct="1"/>
                      <a:r>
                        <a:rPr lang="en-US" sz="900" b="1" kern="1200" dirty="0" smtClean="0">
                          <a:solidFill>
                            <a:srgbClr val="262626"/>
                          </a:solidFill>
                          <a:latin typeface="Verdana"/>
                          <a:ea typeface="+mn-ea"/>
                          <a:cs typeface="Verdana"/>
                        </a:rPr>
                        <a:t>Quality of career preparation services</a:t>
                      </a:r>
                      <a:r>
                        <a:rPr lang="en-US" sz="900" b="1" kern="1200" baseline="0" dirty="0" smtClean="0">
                          <a:solidFill>
                            <a:srgbClr val="262626"/>
                          </a:solidFill>
                          <a:latin typeface="Verdana"/>
                          <a:ea typeface="+mn-ea"/>
                          <a:cs typeface="Verdana"/>
                        </a:rPr>
                        <a:t> </a:t>
                      </a:r>
                      <a:r>
                        <a:rPr lang="en-US" sz="900" b="1" kern="1200" dirty="0" smtClean="0">
                          <a:solidFill>
                            <a:srgbClr val="262626"/>
                          </a:solidFill>
                          <a:latin typeface="Verdana"/>
                          <a:ea typeface="+mn-ea"/>
                          <a:cs typeface="Verdana"/>
                        </a:rPr>
                        <a:t>(e.g. opportunities to network with</a:t>
                      </a:r>
                      <a:r>
                        <a:rPr lang="en-US" sz="900" b="1" kern="1200" baseline="0" dirty="0" smtClean="0">
                          <a:solidFill>
                            <a:srgbClr val="262626"/>
                          </a:solidFill>
                          <a:latin typeface="Verdana"/>
                          <a:ea typeface="+mn-ea"/>
                          <a:cs typeface="Verdana"/>
                        </a:rPr>
                        <a:t> </a:t>
                      </a:r>
                      <a:r>
                        <a:rPr lang="en-US" sz="900" b="1" kern="1200" dirty="0" smtClean="0">
                          <a:solidFill>
                            <a:srgbClr val="262626"/>
                          </a:solidFill>
                          <a:latin typeface="Verdana"/>
                          <a:ea typeface="+mn-ea"/>
                          <a:cs typeface="Verdana"/>
                        </a:rPr>
                        <a:t>alumni or potential employers)</a:t>
                      </a:r>
                      <a:endParaRPr lang="en-US" sz="900" b="1" kern="1200" dirty="0">
                        <a:solidFill>
                          <a:srgbClr val="262626"/>
                        </a:solidFill>
                        <a:latin typeface="Verdana"/>
                        <a:ea typeface="+mn-ea"/>
                        <a:cs typeface="Verdana"/>
                      </a:endParaRPr>
                    </a:p>
                  </a:txBody>
                  <a:tcPr marL="121920" marR="121920" marT="45740" marB="45740">
                    <a:lnL w="12700" cmpd="sng">
                      <a:noFill/>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2D2D2"/>
                    </a:solidFill>
                  </a:tcPr>
                </a:tc>
                <a:tc>
                  <a:txBody>
                    <a:bodyPr/>
                    <a:lstStyle/>
                    <a:p>
                      <a:pPr marL="0" algn="l" defTabSz="457200" rtl="0" eaLnBrk="1" latinLnBrk="0" hangingPunct="1"/>
                      <a:r>
                        <a:rPr lang="en-US" altLang="zh-CN" sz="900" b="1" kern="1200" dirty="0" smtClean="0">
                          <a:solidFill>
                            <a:srgbClr val="262626"/>
                          </a:solidFill>
                          <a:latin typeface="Verdana"/>
                          <a:ea typeface="+mn-ea"/>
                          <a:cs typeface="Verdana"/>
                        </a:rPr>
                        <a:t>56%</a:t>
                      </a:r>
                      <a:endParaRPr lang="en-US" sz="900" b="1" kern="1200" dirty="0">
                        <a:solidFill>
                          <a:srgbClr val="262626"/>
                        </a:solidFill>
                        <a:latin typeface="Verdana"/>
                        <a:ea typeface="+mn-ea"/>
                        <a:cs typeface="Verdana"/>
                      </a:endParaRPr>
                    </a:p>
                  </a:txBody>
                  <a:tcPr marL="121920" marR="121920" marT="45740" marB="45740">
                    <a:lnL w="12700" cap="flat" cmpd="sng" algn="ctr">
                      <a:noFill/>
                      <a:prstDash val="solid"/>
                      <a:round/>
                      <a:headEnd type="none" w="med" len="med"/>
                      <a:tailEnd type="none" w="med" len="med"/>
                    </a:lnL>
                    <a:lnR w="12700" cmpd="sng">
                      <a:noFill/>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2D2D2"/>
                    </a:solidFill>
                  </a:tcPr>
                </a:tc>
              </a:tr>
            </a:tbl>
          </a:graphicData>
        </a:graphic>
      </p:graphicFrame>
      <p:cxnSp>
        <p:nvCxnSpPr>
          <p:cNvPr id="13" name="Straight Connector 12"/>
          <p:cNvCxnSpPr/>
          <p:nvPr/>
        </p:nvCxnSpPr>
        <p:spPr>
          <a:xfrm>
            <a:off x="406401" y="4384436"/>
            <a:ext cx="4226052" cy="1588"/>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graphicFrame>
        <p:nvGraphicFramePr>
          <p:cNvPr id="14" name="Table 13"/>
          <p:cNvGraphicFramePr>
            <a:graphicFrameLocks noGrp="1"/>
          </p:cNvGraphicFramePr>
          <p:nvPr>
            <p:extLst>
              <p:ext uri="{D42A27DB-BD31-4B8C-83A1-F6EECF244321}">
                <p14:modId xmlns:p14="http://schemas.microsoft.com/office/powerpoint/2010/main" val="3617247870"/>
              </p:ext>
            </p:extLst>
          </p:nvPr>
        </p:nvGraphicFramePr>
        <p:xfrm>
          <a:off x="508000" y="1661651"/>
          <a:ext cx="3571776" cy="1691380"/>
        </p:xfrm>
        <a:graphic>
          <a:graphicData uri="http://schemas.openxmlformats.org/drawingml/2006/table">
            <a:tbl>
              <a:tblPr firstRow="1" bandRow="1">
                <a:tableStyleId>{5C22544A-7EE6-4342-B048-85BDC9FD1C3A}</a:tableStyleId>
              </a:tblPr>
              <a:tblGrid>
                <a:gridCol w="2899701"/>
                <a:gridCol w="672075"/>
              </a:tblGrid>
              <a:tr h="365554">
                <a:tc>
                  <a:txBody>
                    <a:bodyPr/>
                    <a:lstStyle/>
                    <a:p>
                      <a:r>
                        <a:rPr kumimoji="0" lang="en-US" sz="1800" b="1" kern="1200" baseline="0" dirty="0" smtClean="0">
                          <a:solidFill>
                            <a:schemeClr val="tx1"/>
                          </a:solidFill>
                          <a:effectLst/>
                          <a:latin typeface="Verdana"/>
                          <a:ea typeface="+mn-ea"/>
                          <a:cs typeface="Verdana"/>
                        </a:rPr>
                        <a:t>Location</a:t>
                      </a:r>
                      <a:endParaRPr kumimoji="0" lang="en-US" sz="1800" b="1" kern="1200" baseline="0" dirty="0">
                        <a:solidFill>
                          <a:schemeClr val="tx1"/>
                        </a:solidFill>
                        <a:effectLst/>
                        <a:latin typeface="Verdana"/>
                        <a:ea typeface="+mn-ea"/>
                        <a:cs typeface="Verdana"/>
                      </a:endParaRPr>
                    </a:p>
                  </a:txBody>
                  <a:tcPr marL="121920" marR="121920" marT="45694" marB="45694">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457200" rtl="0" eaLnBrk="1" latinLnBrk="0" hangingPunct="1"/>
                      <a:endParaRPr lang="en-US" sz="900" b="1" kern="1200" dirty="0">
                        <a:solidFill>
                          <a:sysClr val="windowText" lastClr="000000"/>
                        </a:solidFill>
                        <a:latin typeface="Verdana"/>
                        <a:ea typeface="+mn-ea"/>
                        <a:cs typeface="Verdana"/>
                      </a:endParaRPr>
                    </a:p>
                  </a:txBody>
                  <a:tcPr marL="121920" marR="121920" marT="45694" marB="45694">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65554">
                <a:tc>
                  <a:txBody>
                    <a:bodyPr/>
                    <a:lstStyle/>
                    <a:p>
                      <a:r>
                        <a:rPr lang="en-US" sz="900" b="0" dirty="0" smtClean="0">
                          <a:solidFill>
                            <a:sysClr val="windowText" lastClr="000000"/>
                          </a:solidFill>
                          <a:latin typeface="Verdana"/>
                          <a:cs typeface="Verdana"/>
                        </a:rPr>
                        <a:t>Being close to friends or family that now</a:t>
                      </a:r>
                      <a:r>
                        <a:rPr lang="en-US" sz="900" b="0" baseline="0" dirty="0" smtClean="0">
                          <a:solidFill>
                            <a:sysClr val="windowText" lastClr="000000"/>
                          </a:solidFill>
                          <a:latin typeface="Verdana"/>
                          <a:cs typeface="Verdana"/>
                        </a:rPr>
                        <a:t> </a:t>
                      </a:r>
                      <a:r>
                        <a:rPr lang="en-US" sz="900" b="0" dirty="0" smtClean="0">
                          <a:solidFill>
                            <a:sysClr val="windowText" lastClr="000000"/>
                          </a:solidFill>
                          <a:latin typeface="Verdana"/>
                          <a:cs typeface="Verdana"/>
                        </a:rPr>
                        <a:t>live in the U.S.</a:t>
                      </a:r>
                      <a:endParaRPr lang="en-US" sz="900" b="0" dirty="0">
                        <a:solidFill>
                          <a:sysClr val="windowText" lastClr="000000"/>
                        </a:solidFill>
                        <a:latin typeface="Verdana"/>
                        <a:cs typeface="Verdana"/>
                      </a:endParaRPr>
                    </a:p>
                  </a:txBody>
                  <a:tcPr marL="121920" marR="121920" marT="45694" marB="45694"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457200" rtl="0" eaLnBrk="1" latinLnBrk="0" hangingPunct="1"/>
                      <a:r>
                        <a:rPr lang="en-US" altLang="zh-CN" sz="900" b="0" kern="1200" dirty="0" smtClean="0">
                          <a:solidFill>
                            <a:sysClr val="windowText" lastClr="000000"/>
                          </a:solidFill>
                          <a:latin typeface="Verdana"/>
                          <a:ea typeface="+mn-ea"/>
                          <a:cs typeface="Verdana"/>
                        </a:rPr>
                        <a:t>8%</a:t>
                      </a:r>
                      <a:endParaRPr lang="en-US" sz="900" b="0" kern="1200" dirty="0">
                        <a:solidFill>
                          <a:sysClr val="windowText" lastClr="000000"/>
                        </a:solidFill>
                        <a:latin typeface="Verdana"/>
                        <a:ea typeface="+mn-ea"/>
                        <a:cs typeface="Verdana"/>
                      </a:endParaRPr>
                    </a:p>
                  </a:txBody>
                  <a:tcPr marL="121920" marR="121920" marT="45694" marB="45694"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228471">
                <a:tc>
                  <a:txBody>
                    <a:bodyPr/>
                    <a:lstStyle/>
                    <a:p>
                      <a:pPr marL="0" algn="l" defTabSz="457200" rtl="0" eaLnBrk="1" latinLnBrk="0" hangingPunct="1"/>
                      <a:r>
                        <a:rPr lang="en-US" sz="900" b="0" kern="1200" dirty="0" smtClean="0">
                          <a:solidFill>
                            <a:sysClr val="windowText" lastClr="000000"/>
                          </a:solidFill>
                          <a:latin typeface="Verdana"/>
                          <a:ea typeface="+mn-ea"/>
                          <a:cs typeface="Verdana"/>
                        </a:rPr>
                        <a:t>Being in or close to a major city</a:t>
                      </a:r>
                      <a:endParaRPr lang="en-US" sz="900" b="0" kern="1200" dirty="0">
                        <a:solidFill>
                          <a:sysClr val="windowText" lastClr="000000"/>
                        </a:solidFill>
                        <a:latin typeface="Verdana"/>
                        <a:ea typeface="+mn-ea"/>
                        <a:cs typeface="Verdana"/>
                      </a:endParaRPr>
                    </a:p>
                  </a:txBody>
                  <a:tcPr marL="121920" marR="121920" marT="45694" marB="45694" anchor="ctr">
                    <a:lnL w="12700" cmpd="sng">
                      <a:noFill/>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457200" rtl="0" eaLnBrk="1" latinLnBrk="0" hangingPunct="1"/>
                      <a:r>
                        <a:rPr lang="en-US" altLang="zh-CN" sz="900" b="0" kern="1200" dirty="0" smtClean="0">
                          <a:solidFill>
                            <a:sysClr val="windowText" lastClr="000000"/>
                          </a:solidFill>
                          <a:latin typeface="Verdana"/>
                          <a:ea typeface="+mn-ea"/>
                          <a:cs typeface="Verdana"/>
                        </a:rPr>
                        <a:t>22%</a:t>
                      </a:r>
                      <a:endParaRPr lang="en-US" sz="900" b="0" kern="1200" dirty="0">
                        <a:solidFill>
                          <a:sysClr val="windowText" lastClr="000000"/>
                        </a:solidFill>
                        <a:latin typeface="Verdana"/>
                        <a:ea typeface="+mn-ea"/>
                        <a:cs typeface="Verdana"/>
                      </a:endParaRPr>
                    </a:p>
                  </a:txBody>
                  <a:tcPr marL="121920" marR="121920" marT="45694" marB="4569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197785">
                <a:tc>
                  <a:txBody>
                    <a:bodyPr/>
                    <a:lstStyle/>
                    <a:p>
                      <a:pPr marL="0" algn="l" defTabSz="457200" rtl="0" eaLnBrk="1" latinLnBrk="0" hangingPunct="1"/>
                      <a:r>
                        <a:rPr lang="en-US" sz="900" b="0" kern="1200" dirty="0" smtClean="0">
                          <a:solidFill>
                            <a:sysClr val="windowText" lastClr="000000"/>
                          </a:solidFill>
                          <a:latin typeface="Verdana"/>
                          <a:ea typeface="+mn-ea"/>
                          <a:cs typeface="Verdana"/>
                        </a:rPr>
                        <a:t>Being near a community of people from my</a:t>
                      </a:r>
                      <a:r>
                        <a:rPr lang="en-US" sz="900" b="0" kern="1200" baseline="0" dirty="0" smtClean="0">
                          <a:solidFill>
                            <a:sysClr val="windowText" lastClr="000000"/>
                          </a:solidFill>
                          <a:latin typeface="Verdana"/>
                          <a:ea typeface="+mn-ea"/>
                          <a:cs typeface="Verdana"/>
                        </a:rPr>
                        <a:t> </a:t>
                      </a:r>
                      <a:r>
                        <a:rPr lang="en-US" sz="900" b="0" kern="1200" dirty="0" smtClean="0">
                          <a:solidFill>
                            <a:sysClr val="windowText" lastClr="000000"/>
                          </a:solidFill>
                          <a:latin typeface="Verdana"/>
                          <a:ea typeface="+mn-ea"/>
                          <a:cs typeface="Verdana"/>
                        </a:rPr>
                        <a:t>home country</a:t>
                      </a:r>
                      <a:endParaRPr lang="en-US" sz="900" b="0" kern="1200" dirty="0">
                        <a:solidFill>
                          <a:sysClr val="windowText" lastClr="000000"/>
                        </a:solidFill>
                        <a:latin typeface="Verdana"/>
                        <a:ea typeface="+mn-ea"/>
                        <a:cs typeface="Verdana"/>
                      </a:endParaRPr>
                    </a:p>
                  </a:txBody>
                  <a:tcPr marL="121920" marR="121920" marT="45694" marB="45694" anchor="ctr">
                    <a:lnL w="12700" cmpd="sng">
                      <a:noFill/>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457200" rtl="0" eaLnBrk="1" latinLnBrk="0" hangingPunct="1"/>
                      <a:r>
                        <a:rPr lang="en-US" altLang="zh-CN" sz="900" b="0" kern="1200" dirty="0" smtClean="0">
                          <a:solidFill>
                            <a:sysClr val="windowText" lastClr="000000"/>
                          </a:solidFill>
                          <a:latin typeface="Verdana"/>
                          <a:ea typeface="+mn-ea"/>
                          <a:cs typeface="Verdana"/>
                        </a:rPr>
                        <a:t>7%</a:t>
                      </a:r>
                      <a:endParaRPr lang="en-US" sz="900" b="0" kern="1200" dirty="0">
                        <a:solidFill>
                          <a:sysClr val="windowText" lastClr="000000"/>
                        </a:solidFill>
                        <a:latin typeface="Verdana"/>
                        <a:ea typeface="+mn-ea"/>
                        <a:cs typeface="Verdana"/>
                      </a:endParaRPr>
                    </a:p>
                  </a:txBody>
                  <a:tcPr marL="121920" marR="121920" marT="45694" marB="45694" anchor="ctr">
                    <a:lnL w="12700" cap="flat" cmpd="sng" algn="ctr">
                      <a:noFill/>
                      <a:prstDash val="solid"/>
                      <a:round/>
                      <a:headEnd type="none" w="med" len="med"/>
                      <a:tailEnd type="none" w="med" len="med"/>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228471">
                <a:tc>
                  <a:txBody>
                    <a:bodyPr/>
                    <a:lstStyle/>
                    <a:p>
                      <a:pPr marL="0" algn="l" defTabSz="457200" rtl="0" eaLnBrk="1" latinLnBrk="0" hangingPunct="1"/>
                      <a:r>
                        <a:rPr lang="en-US" sz="900" b="0" kern="1200" dirty="0" smtClean="0">
                          <a:solidFill>
                            <a:sysClr val="windowText" lastClr="000000"/>
                          </a:solidFill>
                          <a:latin typeface="Verdana"/>
                          <a:ea typeface="+mn-ea"/>
                          <a:cs typeface="Verdana"/>
                        </a:rPr>
                        <a:t>Having fun things to do in </a:t>
                      </a:r>
                      <a:br>
                        <a:rPr lang="en-US" sz="900" b="0" kern="1200" dirty="0" smtClean="0">
                          <a:solidFill>
                            <a:sysClr val="windowText" lastClr="000000"/>
                          </a:solidFill>
                          <a:latin typeface="Verdana"/>
                          <a:ea typeface="+mn-ea"/>
                          <a:cs typeface="Verdana"/>
                        </a:rPr>
                      </a:br>
                      <a:r>
                        <a:rPr lang="en-US" sz="900" b="0" kern="1200" dirty="0" smtClean="0">
                          <a:solidFill>
                            <a:sysClr val="windowText" lastClr="000000"/>
                          </a:solidFill>
                          <a:latin typeface="Verdana"/>
                          <a:ea typeface="+mn-ea"/>
                          <a:cs typeface="Verdana"/>
                        </a:rPr>
                        <a:t>the area</a:t>
                      </a:r>
                      <a:endParaRPr lang="en-US" sz="900" b="0" kern="1200" dirty="0">
                        <a:solidFill>
                          <a:sysClr val="windowText" lastClr="000000"/>
                        </a:solidFill>
                        <a:latin typeface="Verdana"/>
                        <a:ea typeface="+mn-ea"/>
                        <a:cs typeface="Verdana"/>
                      </a:endParaRPr>
                    </a:p>
                  </a:txBody>
                  <a:tcPr marL="121920" marR="121920" marT="45694" marB="45694" anchor="ctr">
                    <a:lnL w="12700" cmpd="sng">
                      <a:noFill/>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457200" rtl="0" eaLnBrk="1" latinLnBrk="0" hangingPunct="1"/>
                      <a:r>
                        <a:rPr lang="en-US" altLang="zh-CN" sz="900" b="0" kern="1200" dirty="0" smtClean="0">
                          <a:solidFill>
                            <a:sysClr val="windowText" lastClr="000000"/>
                          </a:solidFill>
                          <a:latin typeface="Verdana"/>
                          <a:ea typeface="+mn-ea"/>
                          <a:cs typeface="Verdana"/>
                        </a:rPr>
                        <a:t>7%</a:t>
                      </a:r>
                      <a:endParaRPr lang="en-US" sz="900" b="0" kern="1200" dirty="0">
                        <a:solidFill>
                          <a:sysClr val="windowText" lastClr="000000"/>
                        </a:solidFill>
                        <a:latin typeface="Verdana"/>
                        <a:ea typeface="+mn-ea"/>
                        <a:cs typeface="Verdana"/>
                      </a:endParaRPr>
                    </a:p>
                  </a:txBody>
                  <a:tcPr marL="121920" marR="121920" marT="45694" marB="45694" anchor="ctr">
                    <a:lnL w="12700" cap="flat" cmpd="sng" algn="ctr">
                      <a:noFill/>
                      <a:prstDash val="solid"/>
                      <a:round/>
                      <a:headEnd type="none" w="med" len="med"/>
                      <a:tailEnd type="none" w="med" len="med"/>
                    </a:lnL>
                    <a:lnR w="12700" cmpd="sng">
                      <a:noFill/>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cxnSp>
        <p:nvCxnSpPr>
          <p:cNvPr id="15" name="Straight Connector 14"/>
          <p:cNvCxnSpPr/>
          <p:nvPr/>
        </p:nvCxnSpPr>
        <p:spPr>
          <a:xfrm>
            <a:off x="406400" y="2005013"/>
            <a:ext cx="4267200" cy="1588"/>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H="1">
            <a:off x="6585213" y="3907102"/>
            <a:ext cx="1436688" cy="23284"/>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a:off x="4252647" y="2421278"/>
            <a:ext cx="839788"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172727" y="6229996"/>
            <a:ext cx="8476753" cy="553998"/>
          </a:xfrm>
          <a:prstGeom prst="rect">
            <a:avLst/>
          </a:prstGeom>
          <a:noFill/>
        </p:spPr>
        <p:txBody>
          <a:bodyPr wrap="square">
            <a:spAutoFit/>
          </a:bodyPr>
          <a:lstStyle/>
          <a:p>
            <a:pPr>
              <a:defRPr/>
            </a:pPr>
            <a:r>
              <a:rPr lang="en-US" sz="1000" dirty="0">
                <a:latin typeface="Verdana"/>
                <a:cs typeface="Verdana"/>
              </a:rPr>
              <a:t>Q1: Which of the following institutional attributes  is most important to you when applying to a U.S. college/university?</a:t>
            </a:r>
          </a:p>
          <a:p>
            <a:pPr>
              <a:defRPr/>
            </a:pPr>
            <a:r>
              <a:rPr lang="en-US" sz="1000" dirty="0">
                <a:latin typeface="Verdana"/>
                <a:cs typeface="Verdana"/>
              </a:rPr>
              <a:t>Q2: How important are these sub-criteria to you when deciding if you should apply to a U.S. college/university? </a:t>
            </a:r>
          </a:p>
          <a:p>
            <a:pPr>
              <a:defRPr/>
            </a:pPr>
            <a:r>
              <a:rPr lang="en-US" sz="1000" dirty="0">
                <a:latin typeface="Verdana"/>
                <a:cs typeface="Verdana"/>
              </a:rPr>
              <a:t> </a:t>
            </a:r>
            <a:r>
              <a:rPr lang="en-US" sz="1000" dirty="0" smtClean="0">
                <a:latin typeface="Verdana"/>
                <a:cs typeface="Verdana"/>
              </a:rPr>
              <a:t> A</a:t>
            </a:r>
            <a:r>
              <a:rPr lang="en-US" sz="1000" dirty="0">
                <a:latin typeface="Verdana"/>
                <a:cs typeface="Verdana"/>
              </a:rPr>
              <a:t>: Percent of students for whom the specific sub-criterion is “very Important“.</a:t>
            </a:r>
          </a:p>
        </p:txBody>
      </p:sp>
      <p:cxnSp>
        <p:nvCxnSpPr>
          <p:cNvPr id="19" name="Straight Connector 18"/>
          <p:cNvCxnSpPr/>
          <p:nvPr/>
        </p:nvCxnSpPr>
        <p:spPr>
          <a:xfrm>
            <a:off x="5486401" y="2008188"/>
            <a:ext cx="6278033" cy="1588"/>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5400000">
            <a:off x="5270501" y="2222501"/>
            <a:ext cx="431800" cy="1"/>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 name="Rounded Rectangle 21"/>
          <p:cNvSpPr/>
          <p:nvPr/>
        </p:nvSpPr>
        <p:spPr>
          <a:xfrm>
            <a:off x="4598675" y="4100492"/>
            <a:ext cx="991616" cy="533400"/>
          </a:xfrm>
          <a:prstGeom prst="roundRect">
            <a:avLst/>
          </a:prstGeom>
          <a:noFill/>
          <a:ln w="38100" cap="flat" cmpd="sng" algn="ctr">
            <a:solidFill>
              <a:srgbClr val="FFFFFF"/>
            </a:solidFill>
            <a:prstDash val="sysDash"/>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23" name="TextBox 22"/>
          <p:cNvSpPr txBox="1"/>
          <p:nvPr/>
        </p:nvSpPr>
        <p:spPr>
          <a:xfrm>
            <a:off x="5690937" y="5334000"/>
            <a:ext cx="1219200"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smtClean="0"/>
              <a:t>n=1,313</a:t>
            </a:r>
            <a:endParaRPr lang="en-US" sz="1800" dirty="0"/>
          </a:p>
        </p:txBody>
      </p:sp>
    </p:spTree>
    <p:extLst>
      <p:ext uri="{BB962C8B-B14F-4D97-AF65-F5344CB8AC3E}">
        <p14:creationId xmlns:p14="http://schemas.microsoft.com/office/powerpoint/2010/main" val="261006287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600" y="381000"/>
            <a:ext cx="10849205" cy="990600"/>
          </a:xfrm>
        </p:spPr>
        <p:txBody>
          <a:bodyPr/>
          <a:lstStyle/>
          <a:p>
            <a:r>
              <a:rPr lang="en-US" dirty="0"/>
              <a:t>Indian Students Prefer Public Universities</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206050914"/>
              </p:ext>
            </p:extLst>
          </p:nvPr>
        </p:nvGraphicFramePr>
        <p:xfrm>
          <a:off x="948309" y="1676400"/>
          <a:ext cx="10329291" cy="4552949"/>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p:cNvSpPr/>
          <p:nvPr/>
        </p:nvSpPr>
        <p:spPr>
          <a:xfrm>
            <a:off x="1117600" y="1501914"/>
            <a:ext cx="2540000" cy="707886"/>
          </a:xfrm>
          <a:prstGeom prst="rect">
            <a:avLst/>
          </a:prstGeom>
        </p:spPr>
        <p:txBody>
          <a:bodyPr wrap="square">
            <a:spAutoFit/>
          </a:bodyPr>
          <a:lstStyle/>
          <a:p>
            <a:r>
              <a:rPr lang="en-US" sz="4000" b="1" dirty="0" smtClean="0">
                <a:latin typeface="Verdana"/>
                <a:cs typeface="Verdana"/>
              </a:rPr>
              <a:t>&gt;72</a:t>
            </a:r>
            <a:r>
              <a:rPr lang="en-US" sz="2400" dirty="0" smtClean="0">
                <a:latin typeface="Verdana"/>
                <a:cs typeface="Verdana"/>
              </a:rPr>
              <a:t>%</a:t>
            </a:r>
          </a:p>
        </p:txBody>
      </p:sp>
      <p:sp>
        <p:nvSpPr>
          <p:cNvPr id="17" name="Rectangle 16"/>
          <p:cNvSpPr/>
          <p:nvPr/>
        </p:nvSpPr>
        <p:spPr>
          <a:xfrm>
            <a:off x="3352800" y="1484785"/>
            <a:ext cx="7620000" cy="584775"/>
          </a:xfrm>
          <a:prstGeom prst="rect">
            <a:avLst/>
          </a:prstGeom>
        </p:spPr>
        <p:txBody>
          <a:bodyPr wrap="square">
            <a:spAutoFit/>
          </a:bodyPr>
          <a:lstStyle/>
          <a:p>
            <a:r>
              <a:rPr lang="en-US" sz="1600" dirty="0" smtClean="0">
                <a:latin typeface="Verdana"/>
                <a:cs typeface="Verdana"/>
              </a:rPr>
              <a:t>Of match schools Indian students selected are public universities, more than twice as many as Chinese students selected. </a:t>
            </a:r>
            <a:endParaRPr lang="en-US" sz="1600" dirty="0">
              <a:latin typeface="Verdana"/>
              <a:cs typeface="Verdana"/>
            </a:endParaRPr>
          </a:p>
        </p:txBody>
      </p:sp>
      <p:sp>
        <p:nvSpPr>
          <p:cNvPr id="18" name="Rectangle 17"/>
          <p:cNvSpPr/>
          <p:nvPr/>
        </p:nvSpPr>
        <p:spPr>
          <a:xfrm>
            <a:off x="914400" y="1447801"/>
            <a:ext cx="10363200" cy="914400"/>
          </a:xfrm>
          <a:prstGeom prst="rect">
            <a:avLst/>
          </a:prstGeom>
          <a:no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5486400" y="6172200"/>
            <a:ext cx="1219200"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smtClean="0"/>
              <a:t>n=1,313</a:t>
            </a:r>
            <a:endParaRPr lang="en-US" sz="1800" dirty="0"/>
          </a:p>
        </p:txBody>
      </p:sp>
    </p:spTree>
    <p:extLst>
      <p:ext uri="{BB962C8B-B14F-4D97-AF65-F5344CB8AC3E}">
        <p14:creationId xmlns:p14="http://schemas.microsoft.com/office/powerpoint/2010/main" val="133125655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2800" dirty="0"/>
              <a:t>Feedback from Peers Influences Latin American Students’ Understanding of School </a:t>
            </a:r>
            <a:r>
              <a:rPr lang="en-US" sz="2800" dirty="0" smtClean="0"/>
              <a:t>Reputation </a:t>
            </a:r>
            <a:endParaRPr lang="en-US" dirty="0"/>
          </a:p>
        </p:txBody>
      </p:sp>
      <p:graphicFrame>
        <p:nvGraphicFramePr>
          <p:cNvPr id="6" name="Content Placeholder 4"/>
          <p:cNvGraphicFramePr>
            <a:graphicFrameLocks noGrp="1"/>
          </p:cNvGraphicFramePr>
          <p:nvPr>
            <p:ph sz="quarter" idx="1"/>
            <p:extLst>
              <p:ext uri="{D42A27DB-BD31-4B8C-83A1-F6EECF244321}">
                <p14:modId xmlns:p14="http://schemas.microsoft.com/office/powerpoint/2010/main" val="3823540404"/>
              </p:ext>
            </p:extLst>
          </p:nvPr>
        </p:nvGraphicFramePr>
        <p:xfrm>
          <a:off x="623392" y="1556792"/>
          <a:ext cx="5181600" cy="47926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2800165127"/>
              </p:ext>
            </p:extLst>
          </p:nvPr>
        </p:nvGraphicFramePr>
        <p:xfrm>
          <a:off x="5782232" y="1752600"/>
          <a:ext cx="6033920" cy="4343400"/>
        </p:xfrm>
        <a:graphic>
          <a:graphicData uri="http://schemas.openxmlformats.org/drawingml/2006/chart">
            <c:chart xmlns:c="http://schemas.openxmlformats.org/drawingml/2006/chart" xmlns:r="http://schemas.openxmlformats.org/officeDocument/2006/relationships" r:id="rId4"/>
          </a:graphicData>
        </a:graphic>
      </p:graphicFrame>
      <p:sp>
        <p:nvSpPr>
          <p:cNvPr id="11" name="Rounded Rectangle 10"/>
          <p:cNvSpPr/>
          <p:nvPr/>
        </p:nvSpPr>
        <p:spPr>
          <a:xfrm>
            <a:off x="8807648" y="2780928"/>
            <a:ext cx="1224789" cy="3134072"/>
          </a:xfrm>
          <a:prstGeom prst="roundRect">
            <a:avLst/>
          </a:prstGeom>
          <a:noFill/>
          <a:ln w="19050">
            <a:solidFill>
              <a:schemeClr val="accent2"/>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4"/>
          <p:cNvSpPr txBox="1"/>
          <p:nvPr/>
        </p:nvSpPr>
        <p:spPr>
          <a:xfrm>
            <a:off x="2590800" y="5915000"/>
            <a:ext cx="1219200"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smtClean="0"/>
              <a:t>n=137</a:t>
            </a:r>
            <a:endParaRPr lang="en-US" dirty="0"/>
          </a:p>
        </p:txBody>
      </p:sp>
    </p:spTree>
    <p:extLst>
      <p:ext uri="{BB962C8B-B14F-4D97-AF65-F5344CB8AC3E}">
        <p14:creationId xmlns:p14="http://schemas.microsoft.com/office/powerpoint/2010/main" val="851694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a:graphicFrameLocks/>
          </p:cNvGraphicFramePr>
          <p:nvPr>
            <p:extLst>
              <p:ext uri="{D42A27DB-BD31-4B8C-83A1-F6EECF244321}">
                <p14:modId xmlns:p14="http://schemas.microsoft.com/office/powerpoint/2010/main" val="4267050704"/>
              </p:ext>
            </p:extLst>
          </p:nvPr>
        </p:nvGraphicFramePr>
        <p:xfrm>
          <a:off x="1117600" y="2590800"/>
          <a:ext cx="10160000" cy="350421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lstStyle/>
          <a:p>
            <a:r>
              <a:rPr lang="en-US" sz="2800" dirty="0"/>
              <a:t>Latin American Students Prefer Large Institutions Located in Big Cities</a:t>
            </a:r>
            <a:endParaRPr lang="en-US" dirty="0"/>
          </a:p>
        </p:txBody>
      </p:sp>
      <p:sp>
        <p:nvSpPr>
          <p:cNvPr id="14" name="Rectangle 13"/>
          <p:cNvSpPr/>
          <p:nvPr/>
        </p:nvSpPr>
        <p:spPr>
          <a:xfrm>
            <a:off x="1117600" y="1654313"/>
            <a:ext cx="2540000" cy="707886"/>
          </a:xfrm>
          <a:prstGeom prst="rect">
            <a:avLst/>
          </a:prstGeom>
        </p:spPr>
        <p:txBody>
          <a:bodyPr wrap="square">
            <a:spAutoFit/>
          </a:bodyPr>
          <a:lstStyle/>
          <a:p>
            <a:r>
              <a:rPr lang="en-US" sz="4000" b="1" dirty="0" smtClean="0">
                <a:latin typeface="Verdana"/>
                <a:cs typeface="Verdana"/>
              </a:rPr>
              <a:t>&gt;3/4</a:t>
            </a:r>
            <a:endParaRPr lang="en-US" sz="2400" dirty="0" smtClean="0">
              <a:latin typeface="Verdana"/>
              <a:cs typeface="Verdana"/>
            </a:endParaRPr>
          </a:p>
        </p:txBody>
      </p:sp>
      <p:sp>
        <p:nvSpPr>
          <p:cNvPr id="15" name="Rectangle 14"/>
          <p:cNvSpPr/>
          <p:nvPr/>
        </p:nvSpPr>
        <p:spPr>
          <a:xfrm>
            <a:off x="3352800" y="1752599"/>
            <a:ext cx="7620000" cy="584776"/>
          </a:xfrm>
          <a:prstGeom prst="rect">
            <a:avLst/>
          </a:prstGeom>
        </p:spPr>
        <p:txBody>
          <a:bodyPr wrap="square">
            <a:spAutoFit/>
          </a:bodyPr>
          <a:lstStyle/>
          <a:p>
            <a:r>
              <a:rPr lang="en-US" sz="1600" dirty="0" smtClean="0">
                <a:latin typeface="Verdana"/>
                <a:cs typeface="Verdana"/>
              </a:rPr>
              <a:t>of Reach Schools, Match Schools, and Safety Schools that Latin American students apply to are in cities</a:t>
            </a:r>
          </a:p>
        </p:txBody>
      </p:sp>
      <p:sp>
        <p:nvSpPr>
          <p:cNvPr id="17" name="Rectangle 16"/>
          <p:cNvSpPr/>
          <p:nvPr/>
        </p:nvSpPr>
        <p:spPr>
          <a:xfrm>
            <a:off x="914400" y="1600200"/>
            <a:ext cx="10363200" cy="914400"/>
          </a:xfrm>
          <a:prstGeom prst="rect">
            <a:avLst/>
          </a:prstGeom>
          <a:no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6183270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Cost is Crucial for Students from Sub-Saharan Africa</a:t>
            </a:r>
            <a:endParaRPr lang="en-US" dirty="0"/>
          </a:p>
        </p:txBody>
      </p:sp>
      <p:graphicFrame>
        <p:nvGraphicFramePr>
          <p:cNvPr id="5" name="Content Placeholder 4"/>
          <p:cNvGraphicFramePr>
            <a:graphicFrameLocks/>
          </p:cNvGraphicFramePr>
          <p:nvPr>
            <p:extLst>
              <p:ext uri="{D42A27DB-BD31-4B8C-83A1-F6EECF244321}">
                <p14:modId xmlns:p14="http://schemas.microsoft.com/office/powerpoint/2010/main" val="3144595477"/>
              </p:ext>
            </p:extLst>
          </p:nvPr>
        </p:nvGraphicFramePr>
        <p:xfrm>
          <a:off x="304800" y="2514600"/>
          <a:ext cx="5486400" cy="3200400"/>
        </p:xfrm>
        <a:graphic>
          <a:graphicData uri="http://schemas.openxmlformats.org/drawingml/2006/chart">
            <c:chart xmlns:c="http://schemas.openxmlformats.org/drawingml/2006/chart" xmlns:r="http://schemas.openxmlformats.org/officeDocument/2006/relationships" r:id="rId3"/>
          </a:graphicData>
        </a:graphic>
      </p:graphicFrame>
      <p:sp>
        <p:nvSpPr>
          <p:cNvPr id="6" name="Rounded Rectangle 5"/>
          <p:cNvSpPr/>
          <p:nvPr/>
        </p:nvSpPr>
        <p:spPr>
          <a:xfrm>
            <a:off x="1111954" y="3460177"/>
            <a:ext cx="787852" cy="370482"/>
          </a:xfrm>
          <a:prstGeom prst="roundRect">
            <a:avLst/>
          </a:prstGeom>
          <a:noFill/>
          <a:ln w="28575" cmpd="sng">
            <a:solidFill>
              <a:schemeClr val="bg1"/>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812800" y="1672672"/>
            <a:ext cx="4673600" cy="646331"/>
          </a:xfrm>
          <a:prstGeom prst="rect">
            <a:avLst/>
          </a:prstGeom>
          <a:noFill/>
        </p:spPr>
        <p:txBody>
          <a:bodyPr wrap="square" rtlCol="0">
            <a:spAutoFit/>
          </a:bodyPr>
          <a:lstStyle/>
          <a:p>
            <a:pPr algn="ctr">
              <a:defRPr sz="1200" b="1" i="0" u="none" strike="noStrike" kern="1200" baseline="0">
                <a:solidFill>
                  <a:srgbClr val="262626"/>
                </a:solidFill>
                <a:latin typeface="+mn-lt"/>
                <a:ea typeface="+mn-ea"/>
                <a:cs typeface="+mn-cs"/>
              </a:defRPr>
            </a:pPr>
            <a:r>
              <a:rPr lang="en-US" sz="1200" dirty="0">
                <a:latin typeface="Verdana"/>
                <a:cs typeface="Verdana"/>
              </a:rPr>
              <a:t>Which of the following institutional factors is most important to you</a:t>
            </a:r>
            <a:r>
              <a:rPr lang="en-US" sz="1200" dirty="0" smtClean="0">
                <a:latin typeface="Verdana"/>
                <a:cs typeface="Verdana"/>
              </a:rPr>
              <a:t> when </a:t>
            </a:r>
            <a:r>
              <a:rPr lang="en-US" sz="1200" dirty="0">
                <a:latin typeface="Verdana"/>
                <a:cs typeface="Verdana"/>
              </a:rPr>
              <a:t>applying to a U.S. college/university?</a:t>
            </a:r>
          </a:p>
        </p:txBody>
      </p:sp>
      <p:graphicFrame>
        <p:nvGraphicFramePr>
          <p:cNvPr id="11" name="Chart 10"/>
          <p:cNvGraphicFramePr>
            <a:graphicFrameLocks/>
          </p:cNvGraphicFramePr>
          <p:nvPr>
            <p:extLst>
              <p:ext uri="{D42A27DB-BD31-4B8C-83A1-F6EECF244321}">
                <p14:modId xmlns:p14="http://schemas.microsoft.com/office/powerpoint/2010/main" val="1057564438"/>
              </p:ext>
            </p:extLst>
          </p:nvPr>
        </p:nvGraphicFramePr>
        <p:xfrm>
          <a:off x="5588000" y="2133600"/>
          <a:ext cx="6400800" cy="3886200"/>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a:xfrm>
            <a:off x="6299200" y="1672672"/>
            <a:ext cx="5080000" cy="646331"/>
          </a:xfrm>
          <a:prstGeom prst="rect">
            <a:avLst/>
          </a:prstGeom>
          <a:noFill/>
        </p:spPr>
        <p:txBody>
          <a:bodyPr wrap="square" rtlCol="0">
            <a:spAutoFit/>
          </a:bodyPr>
          <a:lstStyle/>
          <a:p>
            <a:pPr algn="ctr">
              <a:defRPr sz="1200" b="1" i="0" u="none" strike="noStrike" kern="1200" baseline="0">
                <a:solidFill>
                  <a:srgbClr val="262626"/>
                </a:solidFill>
                <a:latin typeface="+mn-lt"/>
                <a:ea typeface="+mn-ea"/>
                <a:cs typeface="+mn-cs"/>
              </a:defRPr>
            </a:pPr>
            <a:r>
              <a:rPr lang="en-US" sz="1200" dirty="0">
                <a:latin typeface="Verdana"/>
                <a:cs typeface="Verdana"/>
              </a:rPr>
              <a:t>% of students who selected </a:t>
            </a:r>
            <a:r>
              <a:rPr lang="en-US" sz="1200" dirty="0" smtClean="0">
                <a:latin typeface="Verdana"/>
                <a:cs typeface="Verdana"/>
              </a:rPr>
              <a:t/>
            </a:r>
            <a:br>
              <a:rPr lang="en-US" sz="1200" dirty="0" smtClean="0">
                <a:latin typeface="Verdana"/>
                <a:cs typeface="Verdana"/>
              </a:rPr>
            </a:br>
            <a:r>
              <a:rPr lang="en-US" sz="1200" dirty="0" smtClean="0">
                <a:latin typeface="Verdana"/>
                <a:cs typeface="Verdana"/>
              </a:rPr>
              <a:t>the </a:t>
            </a:r>
            <a:r>
              <a:rPr lang="en-US" sz="1200" dirty="0">
                <a:latin typeface="Verdana"/>
                <a:cs typeface="Verdana"/>
              </a:rPr>
              <a:t>following sub-criteria’s of </a:t>
            </a:r>
            <a:r>
              <a:rPr lang="en-US" sz="1200" dirty="0" smtClean="0">
                <a:latin typeface="Verdana"/>
                <a:cs typeface="Verdana"/>
              </a:rPr>
              <a:t/>
            </a:r>
            <a:br>
              <a:rPr lang="en-US" sz="1200" dirty="0" smtClean="0">
                <a:latin typeface="Verdana"/>
                <a:cs typeface="Verdana"/>
              </a:rPr>
            </a:br>
            <a:r>
              <a:rPr lang="en-US" sz="1200" dirty="0" smtClean="0">
                <a:latin typeface="Verdana"/>
                <a:cs typeface="Verdana"/>
              </a:rPr>
              <a:t>cost </a:t>
            </a:r>
            <a:r>
              <a:rPr lang="en-US" sz="1200" dirty="0">
                <a:latin typeface="Verdana"/>
                <a:cs typeface="Verdana"/>
              </a:rPr>
              <a:t>as “very </a:t>
            </a:r>
            <a:r>
              <a:rPr lang="en-US" sz="1200" dirty="0" smtClean="0">
                <a:latin typeface="Verdana"/>
                <a:cs typeface="Verdana"/>
              </a:rPr>
              <a:t>important”</a:t>
            </a:r>
            <a:endParaRPr lang="en-US" sz="1200" dirty="0">
              <a:latin typeface="Verdana"/>
              <a:cs typeface="Verdana"/>
            </a:endParaRPr>
          </a:p>
        </p:txBody>
      </p:sp>
      <p:sp>
        <p:nvSpPr>
          <p:cNvPr id="15" name="Rounded Rectangle 14"/>
          <p:cNvSpPr/>
          <p:nvPr/>
        </p:nvSpPr>
        <p:spPr>
          <a:xfrm>
            <a:off x="6807200" y="2951052"/>
            <a:ext cx="460315" cy="2117803"/>
          </a:xfrm>
          <a:prstGeom prst="roundRect">
            <a:avLst/>
          </a:prstGeom>
          <a:noFill/>
          <a:ln w="19050">
            <a:solidFill>
              <a:srgbClr val="003764"/>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ounded Rectangle 15"/>
          <p:cNvSpPr/>
          <p:nvPr/>
        </p:nvSpPr>
        <p:spPr>
          <a:xfrm>
            <a:off x="8229600" y="3106371"/>
            <a:ext cx="508000" cy="1962485"/>
          </a:xfrm>
          <a:prstGeom prst="roundRect">
            <a:avLst/>
          </a:prstGeom>
          <a:noFill/>
          <a:ln w="19050">
            <a:solidFill>
              <a:srgbClr val="003764"/>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ounded Rectangle 18"/>
          <p:cNvSpPr/>
          <p:nvPr/>
        </p:nvSpPr>
        <p:spPr>
          <a:xfrm>
            <a:off x="9652000" y="2969326"/>
            <a:ext cx="508000" cy="2099530"/>
          </a:xfrm>
          <a:prstGeom prst="roundRect">
            <a:avLst/>
          </a:prstGeom>
          <a:noFill/>
          <a:ln w="19050">
            <a:solidFill>
              <a:srgbClr val="003764"/>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ounded Rectangle 19"/>
          <p:cNvSpPr/>
          <p:nvPr/>
        </p:nvSpPr>
        <p:spPr>
          <a:xfrm>
            <a:off x="11074400" y="3645418"/>
            <a:ext cx="508000" cy="1423438"/>
          </a:xfrm>
          <a:prstGeom prst="roundRect">
            <a:avLst/>
          </a:prstGeom>
          <a:noFill/>
          <a:ln w="19050">
            <a:solidFill>
              <a:srgbClr val="003764"/>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4"/>
          <p:cNvSpPr txBox="1"/>
          <p:nvPr/>
        </p:nvSpPr>
        <p:spPr>
          <a:xfrm>
            <a:off x="1752600" y="5715000"/>
            <a:ext cx="1219200"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smtClean="0"/>
              <a:t>n=146</a:t>
            </a:r>
            <a:endParaRPr lang="en-US" dirty="0"/>
          </a:p>
        </p:txBody>
      </p:sp>
    </p:spTree>
    <p:extLst>
      <p:ext uri="{BB962C8B-B14F-4D97-AF65-F5344CB8AC3E}">
        <p14:creationId xmlns:p14="http://schemas.microsoft.com/office/powerpoint/2010/main" val="1519740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066800" y="304800"/>
            <a:ext cx="10849205" cy="990600"/>
          </a:xfrm>
        </p:spPr>
        <p:txBody>
          <a:bodyPr>
            <a:noAutofit/>
          </a:bodyPr>
          <a:lstStyle/>
          <a:p>
            <a:r>
              <a:rPr lang="en-US" sz="2800" dirty="0" smtClean="0"/>
              <a:t>Students </a:t>
            </a:r>
            <a:r>
              <a:rPr lang="en-US" sz="2800" dirty="0"/>
              <a:t>from Sub-Saharan Africa are </a:t>
            </a:r>
            <a:r>
              <a:rPr lang="en-US" sz="2800" dirty="0" smtClean="0"/>
              <a:t>More </a:t>
            </a:r>
            <a:r>
              <a:rPr lang="en-US" sz="2800" dirty="0"/>
              <a:t>L</a:t>
            </a:r>
            <a:r>
              <a:rPr lang="en-US" sz="2800" dirty="0" smtClean="0"/>
              <a:t>ikely </a:t>
            </a:r>
            <a:r>
              <a:rPr lang="en-US" sz="2800" dirty="0"/>
              <a:t>to </a:t>
            </a:r>
            <a:r>
              <a:rPr lang="en-US" sz="2800" dirty="0" smtClean="0"/>
              <a:t>Apply </a:t>
            </a:r>
            <a:r>
              <a:rPr lang="en-US" sz="2800" dirty="0"/>
              <a:t>to </a:t>
            </a:r>
            <a:r>
              <a:rPr lang="en-US" sz="2800" dirty="0" smtClean="0"/>
              <a:t>Public </a:t>
            </a:r>
            <a:r>
              <a:rPr lang="en-US" sz="2800" dirty="0"/>
              <a:t>I</a:t>
            </a:r>
            <a:r>
              <a:rPr lang="en-US" sz="2800" dirty="0" smtClean="0"/>
              <a:t>nstitutions</a:t>
            </a:r>
            <a:endParaRPr lang="en-US" sz="2800" dirty="0"/>
          </a:p>
        </p:txBody>
      </p:sp>
      <p:graphicFrame>
        <p:nvGraphicFramePr>
          <p:cNvPr id="6" name="Chart 5"/>
          <p:cNvGraphicFramePr>
            <a:graphicFrameLocks/>
          </p:cNvGraphicFramePr>
          <p:nvPr>
            <p:extLst>
              <p:ext uri="{D42A27DB-BD31-4B8C-83A1-F6EECF244321}">
                <p14:modId xmlns:p14="http://schemas.microsoft.com/office/powerpoint/2010/main" val="3044327552"/>
              </p:ext>
            </p:extLst>
          </p:nvPr>
        </p:nvGraphicFramePr>
        <p:xfrm>
          <a:off x="1016000" y="2133600"/>
          <a:ext cx="10363200"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322697" y="1583862"/>
            <a:ext cx="9553435" cy="338554"/>
          </a:xfrm>
          <a:prstGeom prst="rect">
            <a:avLst/>
          </a:prstGeom>
          <a:noFill/>
        </p:spPr>
        <p:txBody>
          <a:bodyPr wrap="square" rtlCol="0">
            <a:spAutoFit/>
          </a:bodyPr>
          <a:lstStyle/>
          <a:p>
            <a:pPr algn="ctr">
              <a:defRPr sz="1400" b="1" i="0" u="none" strike="noStrike" kern="1200" baseline="0">
                <a:solidFill>
                  <a:srgbClr val="262626"/>
                </a:solidFill>
                <a:latin typeface="Helvetica" panose="020B0604020202020204" pitchFamily="34" charset="0"/>
                <a:ea typeface="+mn-ea"/>
                <a:cs typeface="Helvetica" panose="020B0604020202020204" pitchFamily="34" charset="0"/>
              </a:defRPr>
            </a:pPr>
            <a:r>
              <a:rPr lang="en-US" sz="1600" dirty="0" smtClean="0">
                <a:latin typeface="Verdana"/>
                <a:cs typeface="Verdana"/>
              </a:rPr>
              <a:t>Match School’s Funding Source by Country and Region</a:t>
            </a:r>
            <a:endParaRPr lang="en-US" sz="1600" dirty="0">
              <a:latin typeface="Verdana"/>
              <a:cs typeface="Verdana"/>
            </a:endParaRPr>
          </a:p>
        </p:txBody>
      </p:sp>
      <p:sp>
        <p:nvSpPr>
          <p:cNvPr id="9" name="Rounded Rectangle 8"/>
          <p:cNvSpPr/>
          <p:nvPr/>
        </p:nvSpPr>
        <p:spPr>
          <a:xfrm>
            <a:off x="7239000" y="2590800"/>
            <a:ext cx="2362200" cy="3429000"/>
          </a:xfrm>
          <a:prstGeom prst="roundRect">
            <a:avLst/>
          </a:prstGeom>
          <a:noFill/>
          <a:ln w="19050">
            <a:solidFill>
              <a:srgbClr val="003764"/>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257456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Ideas from Embry-Riddle</a:t>
            </a:r>
            <a:endParaRPr lang="en-US" dirty="0"/>
          </a:p>
        </p:txBody>
      </p:sp>
      <p:sp>
        <p:nvSpPr>
          <p:cNvPr id="5" name="Text Placeholder 4"/>
          <p:cNvSpPr>
            <a:spLocks noGrp="1"/>
          </p:cNvSpPr>
          <p:nvPr>
            <p:ph type="body" sz="quarter" idx="10"/>
          </p:nvPr>
        </p:nvSpPr>
        <p:spPr/>
        <p:txBody>
          <a:bodyPr/>
          <a:lstStyle/>
          <a:p>
            <a:r>
              <a:rPr lang="en-US" dirty="0" smtClean="0"/>
              <a:t>Dr. </a:t>
            </a:r>
            <a:r>
              <a:rPr lang="en-US" dirty="0"/>
              <a:t> </a:t>
            </a:r>
            <a:r>
              <a:rPr lang="en-US" dirty="0" smtClean="0"/>
              <a:t>Aaron D. Clevenger </a:t>
            </a:r>
            <a:endParaRPr lang="en-US" dirty="0"/>
          </a:p>
        </p:txBody>
      </p:sp>
    </p:spTree>
    <p:extLst>
      <p:ext uri="{BB962C8B-B14F-4D97-AF65-F5344CB8AC3E}">
        <p14:creationId xmlns:p14="http://schemas.microsoft.com/office/powerpoint/2010/main" val="4076630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pPr lvl="0"/>
            <a:r>
              <a:rPr lang="en-US" sz="2800" dirty="0"/>
              <a:t>About </a:t>
            </a:r>
            <a:r>
              <a:rPr lang="en-US" sz="2800" dirty="0" smtClean="0"/>
              <a:t>Embry-Riddle Aeronautical University </a:t>
            </a:r>
            <a:endParaRPr lang="en-US" sz="2800" dirty="0"/>
          </a:p>
        </p:txBody>
      </p:sp>
      <p:sp>
        <p:nvSpPr>
          <p:cNvPr id="14" name="Content Placeholder 13"/>
          <p:cNvSpPr>
            <a:spLocks noGrp="1"/>
          </p:cNvSpPr>
          <p:nvPr>
            <p:ph sz="quarter" idx="1"/>
          </p:nvPr>
        </p:nvSpPr>
        <p:spPr>
          <a:xfrm>
            <a:off x="1193800" y="1447800"/>
            <a:ext cx="10998200" cy="4785360"/>
          </a:xfrm>
        </p:spPr>
        <p:txBody>
          <a:bodyPr>
            <a:normAutofit/>
          </a:bodyPr>
          <a:lstStyle/>
          <a:p>
            <a:endParaRPr lang="en-US" sz="1800" dirty="0" smtClean="0"/>
          </a:p>
          <a:p>
            <a:r>
              <a:rPr lang="en-US" sz="1800" dirty="0" smtClean="0"/>
              <a:t>Headquartered in Daytona Beach, FL </a:t>
            </a:r>
            <a:endParaRPr lang="en-US" sz="1800" dirty="0"/>
          </a:p>
          <a:p>
            <a:r>
              <a:rPr lang="en-US" sz="1800" dirty="0"/>
              <a:t>Embry-Riddle Aeronautical University is </a:t>
            </a:r>
            <a:r>
              <a:rPr lang="en-US" sz="1800" dirty="0" smtClean="0"/>
              <a:t>the </a:t>
            </a:r>
            <a:r>
              <a:rPr lang="en-US" sz="1800" dirty="0"/>
              <a:t>only fully accredited, </a:t>
            </a:r>
            <a:r>
              <a:rPr lang="en-US" sz="1800" dirty="0" smtClean="0"/>
              <a:t> aerospace and aviation-oriented </a:t>
            </a:r>
            <a:r>
              <a:rPr lang="en-US" sz="1800" dirty="0"/>
              <a:t>university in the world</a:t>
            </a:r>
            <a:r>
              <a:rPr lang="en-US" sz="1800" dirty="0" smtClean="0"/>
              <a:t>.</a:t>
            </a:r>
          </a:p>
          <a:p>
            <a:r>
              <a:rPr lang="en-US" sz="1800" dirty="0" smtClean="0"/>
              <a:t>MS</a:t>
            </a:r>
            <a:r>
              <a:rPr lang="en-US" sz="1800" dirty="0"/>
              <a:t>, </a:t>
            </a:r>
            <a:r>
              <a:rPr lang="en-US" sz="1800" dirty="0" smtClean="0"/>
              <a:t>MBA, and </a:t>
            </a:r>
            <a:r>
              <a:rPr lang="en-US" sz="1800" dirty="0"/>
              <a:t>PhD programs in engineering,  </a:t>
            </a:r>
            <a:r>
              <a:rPr lang="en-US" sz="1800" dirty="0" smtClean="0"/>
              <a:t>aviation, science</a:t>
            </a:r>
            <a:r>
              <a:rPr lang="en-US" sz="1800" dirty="0"/>
              <a:t>, </a:t>
            </a:r>
            <a:endParaRPr lang="en-US" sz="1800" dirty="0" smtClean="0"/>
          </a:p>
          <a:p>
            <a:pPr marL="0" indent="0">
              <a:buNone/>
            </a:pPr>
            <a:r>
              <a:rPr lang="en-US" sz="1800" dirty="0" smtClean="0"/>
              <a:t>    business, and cybersecurity</a:t>
            </a:r>
          </a:p>
          <a:p>
            <a:r>
              <a:rPr lang="en-US" sz="1800" dirty="0" smtClean="0">
                <a:solidFill>
                  <a:schemeClr val="tx2">
                    <a:lumMod val="75000"/>
                  </a:schemeClr>
                </a:solidFill>
              </a:rPr>
              <a:t>Campuses in Daytona Beach, Prescott</a:t>
            </a:r>
          </a:p>
          <a:p>
            <a:pPr marL="274320" lvl="1" indent="0">
              <a:buNone/>
            </a:pPr>
            <a:r>
              <a:rPr lang="en-US" sz="1800" dirty="0" smtClean="0">
                <a:solidFill>
                  <a:schemeClr val="tx2">
                    <a:lumMod val="75000"/>
                  </a:schemeClr>
                </a:solidFill>
              </a:rPr>
              <a:t>AZ, Singapore, and 150+ Worldwide </a:t>
            </a:r>
          </a:p>
          <a:p>
            <a:r>
              <a:rPr lang="en-US" sz="1800" dirty="0"/>
              <a:t>F16 Total University Enrollment: </a:t>
            </a:r>
            <a:r>
              <a:rPr lang="en-US" sz="1800" dirty="0" smtClean="0"/>
              <a:t>30,350</a:t>
            </a:r>
            <a:endParaRPr lang="en-US" sz="1800" dirty="0"/>
          </a:p>
          <a:p>
            <a:r>
              <a:rPr lang="en-US" sz="1800" dirty="0" smtClean="0"/>
              <a:t>FY16 Daytona Enrollment: 6011</a:t>
            </a:r>
          </a:p>
          <a:p>
            <a:r>
              <a:rPr lang="en-US" sz="1800" dirty="0" smtClean="0"/>
              <a:t>FY16 Daytona Grad Enrollment 631</a:t>
            </a:r>
            <a:endParaRPr lang="en-US" sz="1800" dirty="0"/>
          </a:p>
          <a:p>
            <a:r>
              <a:rPr lang="en-US" sz="1800" dirty="0" smtClean="0"/>
              <a:t>54% </a:t>
            </a:r>
            <a:r>
              <a:rPr lang="en-US" sz="1800" dirty="0"/>
              <a:t>International </a:t>
            </a:r>
            <a:r>
              <a:rPr lang="en-US" sz="1800" dirty="0" smtClean="0"/>
              <a:t>Graduate Enrollment </a:t>
            </a:r>
          </a:p>
          <a:p>
            <a:pPr marL="274320" lvl="1" indent="0">
              <a:buNone/>
            </a:pPr>
            <a:r>
              <a:rPr lang="en-US" sz="1800" dirty="0" smtClean="0">
                <a:solidFill>
                  <a:schemeClr val="tx2">
                    <a:lumMod val="75000"/>
                  </a:schemeClr>
                </a:solidFill>
              </a:rPr>
              <a:t>(</a:t>
            </a:r>
            <a:r>
              <a:rPr lang="en-US" sz="1800" dirty="0">
                <a:solidFill>
                  <a:schemeClr val="tx2">
                    <a:lumMod val="75000"/>
                  </a:schemeClr>
                </a:solidFill>
              </a:rPr>
              <a:t>2016</a:t>
            </a:r>
            <a:r>
              <a:rPr lang="en-US" sz="1800" dirty="0" smtClean="0">
                <a:solidFill>
                  <a:schemeClr val="tx2">
                    <a:lumMod val="75000"/>
                  </a:schemeClr>
                </a:solidFill>
              </a:rPr>
              <a:t>)</a:t>
            </a:r>
            <a:endParaRPr lang="en-US" sz="1800" dirty="0">
              <a:solidFill>
                <a:schemeClr val="tx2">
                  <a:lumMod val="75000"/>
                </a:schemeClr>
              </a:solidFill>
            </a:endParaRPr>
          </a:p>
          <a:p>
            <a:endParaRPr lang="en-US" sz="1800" dirty="0">
              <a:solidFill>
                <a:schemeClr val="accent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7668" y="3352800"/>
            <a:ext cx="3886200" cy="25908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04508" y="2819400"/>
            <a:ext cx="2308544" cy="1300480"/>
          </a:xfrm>
          <a:prstGeom prst="rect">
            <a:avLst/>
          </a:prstGeom>
        </p:spPr>
      </p:pic>
    </p:spTree>
    <p:extLst>
      <p:ext uri="{BB962C8B-B14F-4D97-AF65-F5344CB8AC3E}">
        <p14:creationId xmlns:p14="http://schemas.microsoft.com/office/powerpoint/2010/main" val="3418369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Embry-Riddle Aeronautical University</a:t>
            </a:r>
            <a:endParaRPr lang="en-US" dirty="0"/>
          </a:p>
        </p:txBody>
      </p:sp>
      <p:pic>
        <p:nvPicPr>
          <p:cNvPr id="4" name="Content Placeholder 3"/>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205378" y="2482425"/>
            <a:ext cx="2656115" cy="1859281"/>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0558" y="1439333"/>
            <a:ext cx="2492829" cy="1744980"/>
          </a:xfrm>
          <a:prstGeom prst="rect">
            <a:avLst/>
          </a:prstGeom>
        </p:spPr>
      </p:pic>
      <p:graphicFrame>
        <p:nvGraphicFramePr>
          <p:cNvPr id="22" name="Chart 21"/>
          <p:cNvGraphicFramePr/>
          <p:nvPr>
            <p:extLst>
              <p:ext uri="{D42A27DB-BD31-4B8C-83A1-F6EECF244321}">
                <p14:modId xmlns:p14="http://schemas.microsoft.com/office/powerpoint/2010/main" val="3142079516"/>
              </p:ext>
            </p:extLst>
          </p:nvPr>
        </p:nvGraphicFramePr>
        <p:xfrm>
          <a:off x="4876800" y="1600200"/>
          <a:ext cx="5054600" cy="3623733"/>
        </p:xfrm>
        <a:graphic>
          <a:graphicData uri="http://schemas.openxmlformats.org/drawingml/2006/chart">
            <c:chart xmlns:c="http://schemas.openxmlformats.org/drawingml/2006/chart" xmlns:r="http://schemas.openxmlformats.org/officeDocument/2006/relationships" r:id="rId5"/>
          </a:graphicData>
        </a:graphic>
      </p:graphicFrame>
      <p:pic>
        <p:nvPicPr>
          <p:cNvPr id="23" name="Picture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33600" y="4015740"/>
            <a:ext cx="2971800" cy="2080260"/>
          </a:xfrm>
          <a:prstGeom prst="rect">
            <a:avLst/>
          </a:prstGeom>
        </p:spPr>
      </p:pic>
    </p:spTree>
    <p:extLst>
      <p:ext uri="{BB962C8B-B14F-4D97-AF65-F5344CB8AC3E}">
        <p14:creationId xmlns:p14="http://schemas.microsoft.com/office/powerpoint/2010/main" val="4098004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Research from WES</a:t>
            </a:r>
            <a:endParaRPr lang="en-US" dirty="0"/>
          </a:p>
        </p:txBody>
      </p:sp>
      <p:sp>
        <p:nvSpPr>
          <p:cNvPr id="5" name="Text Placeholder 4"/>
          <p:cNvSpPr>
            <a:spLocks noGrp="1"/>
          </p:cNvSpPr>
          <p:nvPr>
            <p:ph type="body" sz="quarter" idx="10"/>
          </p:nvPr>
        </p:nvSpPr>
        <p:spPr/>
        <p:txBody>
          <a:bodyPr/>
          <a:lstStyle/>
          <a:p>
            <a:r>
              <a:rPr lang="en-US" dirty="0" smtClean="0"/>
              <a:t>Paul Schulmann</a:t>
            </a:r>
            <a:endParaRPr lang="en-US" dirty="0"/>
          </a:p>
        </p:txBody>
      </p:sp>
    </p:spTree>
    <p:extLst>
      <p:ext uri="{BB962C8B-B14F-4D97-AF65-F5344CB8AC3E}">
        <p14:creationId xmlns:p14="http://schemas.microsoft.com/office/powerpoint/2010/main" val="1581721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ERAU suggestions and strategies</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Brand Awareness is essential to international recruitment</a:t>
            </a:r>
          </a:p>
          <a:p>
            <a:r>
              <a:rPr lang="en-US" dirty="0" smtClean="0"/>
              <a:t>The world is a huge location determine areas where you will be successful</a:t>
            </a:r>
          </a:p>
          <a:p>
            <a:pPr lvl="1"/>
            <a:r>
              <a:rPr lang="en-US" dirty="0" smtClean="0"/>
              <a:t>Determine areas with your programs industry is prevalent or your students are becoming employed</a:t>
            </a:r>
          </a:p>
          <a:p>
            <a:pPr lvl="1"/>
            <a:r>
              <a:rPr lang="en-US" dirty="0" smtClean="0"/>
              <a:t>Be mindful of world economic impacts, and global impact</a:t>
            </a:r>
          </a:p>
          <a:p>
            <a:r>
              <a:rPr lang="en-US" dirty="0"/>
              <a:t>There is no place like home</a:t>
            </a:r>
          </a:p>
          <a:p>
            <a:pPr lvl="1"/>
            <a:r>
              <a:rPr lang="en-US" dirty="0" smtClean="0"/>
              <a:t>Current </a:t>
            </a:r>
            <a:r>
              <a:rPr lang="en-US" dirty="0"/>
              <a:t>student info sessions</a:t>
            </a:r>
          </a:p>
          <a:p>
            <a:pPr lvl="1"/>
            <a:r>
              <a:rPr lang="en-US" dirty="0"/>
              <a:t>Accelerated Masters Programs</a:t>
            </a:r>
          </a:p>
          <a:p>
            <a:pPr lvl="1"/>
            <a:r>
              <a:rPr lang="en-US" dirty="0"/>
              <a:t>Fast track </a:t>
            </a:r>
            <a:r>
              <a:rPr lang="en-US" dirty="0" smtClean="0"/>
              <a:t>applications</a:t>
            </a:r>
          </a:p>
          <a:p>
            <a:pPr lvl="1"/>
            <a:r>
              <a:rPr lang="en-US" dirty="0" smtClean="0"/>
              <a:t>Intensive English Programs</a:t>
            </a:r>
            <a:endParaRPr lang="en-US" dirty="0"/>
          </a:p>
        </p:txBody>
      </p:sp>
    </p:spTree>
    <p:extLst>
      <p:ext uri="{BB962C8B-B14F-4D97-AF65-F5344CB8AC3E}">
        <p14:creationId xmlns:p14="http://schemas.microsoft.com/office/powerpoint/2010/main" val="3468969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ERAU suggestions and strategies</a:t>
            </a:r>
          </a:p>
        </p:txBody>
      </p:sp>
      <p:sp>
        <p:nvSpPr>
          <p:cNvPr id="3" name="Content Placeholder 2"/>
          <p:cNvSpPr>
            <a:spLocks noGrp="1"/>
          </p:cNvSpPr>
          <p:nvPr>
            <p:ph sz="quarter" idx="1"/>
          </p:nvPr>
        </p:nvSpPr>
        <p:spPr/>
        <p:txBody>
          <a:bodyPr>
            <a:normAutofit lnSpcReduction="10000"/>
          </a:bodyPr>
          <a:lstStyle/>
          <a:p>
            <a:r>
              <a:rPr lang="en-US" dirty="0" smtClean="0"/>
              <a:t>Embrace Social Media and utilize social marketing</a:t>
            </a:r>
          </a:p>
          <a:p>
            <a:pPr lvl="1"/>
            <a:r>
              <a:rPr lang="en-US" dirty="0" smtClean="0"/>
              <a:t>What is popular in the destination not just the US</a:t>
            </a:r>
          </a:p>
          <a:p>
            <a:pPr lvl="1"/>
            <a:r>
              <a:rPr lang="en-US" dirty="0" smtClean="0"/>
              <a:t>Geo-fencing is an emerging opportunity</a:t>
            </a:r>
          </a:p>
          <a:p>
            <a:pPr lvl="1"/>
            <a:r>
              <a:rPr lang="en-US" dirty="0" smtClean="0"/>
              <a:t>Google Ad Words, Facebook Ads, and LinkedIn</a:t>
            </a:r>
          </a:p>
          <a:p>
            <a:pPr lvl="1"/>
            <a:r>
              <a:rPr lang="en-US" dirty="0" smtClean="0"/>
              <a:t>Posts in multiple languages</a:t>
            </a:r>
          </a:p>
          <a:p>
            <a:r>
              <a:rPr lang="en-US" dirty="0" smtClean="0"/>
              <a:t>Make strategic decisions on your travel mix</a:t>
            </a:r>
          </a:p>
          <a:p>
            <a:pPr lvl="1"/>
            <a:r>
              <a:rPr lang="en-US" dirty="0" smtClean="0"/>
              <a:t>When are tours appropriate</a:t>
            </a:r>
          </a:p>
          <a:p>
            <a:pPr lvl="1"/>
            <a:r>
              <a:rPr lang="en-US" dirty="0" smtClean="0"/>
              <a:t>When is individual and small group travel the ways to go</a:t>
            </a:r>
          </a:p>
          <a:p>
            <a:pPr lvl="1"/>
            <a:r>
              <a:rPr lang="en-US" dirty="0" smtClean="0"/>
              <a:t>Utilizing EducationUSA as a supplement to both </a:t>
            </a:r>
          </a:p>
          <a:p>
            <a:r>
              <a:rPr lang="en-US" dirty="0" smtClean="0"/>
              <a:t>Embry-Riddle is exploring both traveling recruiters and recruiters               that live in country</a:t>
            </a:r>
          </a:p>
        </p:txBody>
      </p:sp>
    </p:spTree>
    <p:extLst>
      <p:ext uri="{BB962C8B-B14F-4D97-AF65-F5344CB8AC3E}">
        <p14:creationId xmlns:p14="http://schemas.microsoft.com/office/powerpoint/2010/main" val="3457692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ERAU suggestions and strategies</a:t>
            </a:r>
          </a:p>
        </p:txBody>
      </p:sp>
      <p:sp>
        <p:nvSpPr>
          <p:cNvPr id="3" name="Content Placeholder 2"/>
          <p:cNvSpPr>
            <a:spLocks noGrp="1"/>
          </p:cNvSpPr>
          <p:nvPr>
            <p:ph sz="quarter" idx="1"/>
          </p:nvPr>
        </p:nvSpPr>
        <p:spPr/>
        <p:txBody>
          <a:bodyPr>
            <a:normAutofit/>
          </a:bodyPr>
          <a:lstStyle/>
          <a:p>
            <a:r>
              <a:rPr lang="en-US" dirty="0" smtClean="0"/>
              <a:t>Other ideas to ponder</a:t>
            </a:r>
          </a:p>
          <a:p>
            <a:pPr lvl="1"/>
            <a:r>
              <a:rPr lang="en-US" dirty="0" smtClean="0"/>
              <a:t>Purchasing GRE/GMAT lists</a:t>
            </a:r>
          </a:p>
          <a:p>
            <a:pPr lvl="1"/>
            <a:r>
              <a:rPr lang="en-US" dirty="0" smtClean="0"/>
              <a:t>Generation/Lead companies</a:t>
            </a:r>
          </a:p>
          <a:p>
            <a:pPr lvl="1"/>
            <a:r>
              <a:rPr lang="en-US" dirty="0" smtClean="0"/>
              <a:t>Working with Agents</a:t>
            </a:r>
          </a:p>
          <a:p>
            <a:pPr lvl="1"/>
            <a:r>
              <a:rPr lang="en-US" dirty="0" smtClean="0"/>
              <a:t>Partnering with other campus departments</a:t>
            </a:r>
          </a:p>
          <a:p>
            <a:pPr lvl="1"/>
            <a:r>
              <a:rPr lang="en-US" dirty="0" smtClean="0"/>
              <a:t>International Industry and Diversity Conferences</a:t>
            </a:r>
          </a:p>
        </p:txBody>
      </p:sp>
    </p:spTree>
    <p:extLst>
      <p:ext uri="{BB962C8B-B14F-4D97-AF65-F5344CB8AC3E}">
        <p14:creationId xmlns:p14="http://schemas.microsoft.com/office/powerpoint/2010/main" val="3960531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Ideas from Texas Tech University Graduate School</a:t>
            </a:r>
            <a:endParaRPr lang="en-US" dirty="0"/>
          </a:p>
        </p:txBody>
      </p:sp>
      <p:sp>
        <p:nvSpPr>
          <p:cNvPr id="3" name="Text Placeholder 2"/>
          <p:cNvSpPr>
            <a:spLocks noGrp="1"/>
          </p:cNvSpPr>
          <p:nvPr>
            <p:ph type="body" sz="quarter" idx="10"/>
          </p:nvPr>
        </p:nvSpPr>
        <p:spPr/>
        <p:txBody>
          <a:bodyPr/>
          <a:lstStyle/>
          <a:p>
            <a:r>
              <a:rPr lang="en-US" dirty="0" smtClean="0"/>
              <a:t>Shelby L. Cearley</a:t>
            </a:r>
            <a:endParaRPr lang="en-US" dirty="0"/>
          </a:p>
        </p:txBody>
      </p:sp>
    </p:spTree>
    <p:extLst>
      <p:ext uri="{BB962C8B-B14F-4D97-AF65-F5344CB8AC3E}">
        <p14:creationId xmlns:p14="http://schemas.microsoft.com/office/powerpoint/2010/main" val="379112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TTU Graduate School</a:t>
            </a:r>
            <a:endParaRPr lang="en-US" dirty="0"/>
          </a:p>
        </p:txBody>
      </p:sp>
      <p:sp>
        <p:nvSpPr>
          <p:cNvPr id="3" name="Content Placeholder 2"/>
          <p:cNvSpPr>
            <a:spLocks noGrp="1"/>
          </p:cNvSpPr>
          <p:nvPr>
            <p:ph sz="quarter" idx="1"/>
          </p:nvPr>
        </p:nvSpPr>
        <p:spPr/>
        <p:txBody>
          <a:bodyPr>
            <a:normAutofit/>
          </a:bodyPr>
          <a:lstStyle/>
          <a:p>
            <a:r>
              <a:rPr lang="en-US" dirty="0" smtClean="0"/>
              <a:t>Lubbock, Texas (suburban)</a:t>
            </a:r>
          </a:p>
          <a:p>
            <a:r>
              <a:rPr lang="en-US" dirty="0" smtClean="0"/>
              <a:t>60 graduate certificates, 101 master’s degrees, 56 doctoral degrees in 10 academic colleges</a:t>
            </a:r>
          </a:p>
          <a:p>
            <a:r>
              <a:rPr lang="en-US" dirty="0" smtClean="0"/>
              <a:t>F16 total university enrollment: 36,551</a:t>
            </a:r>
          </a:p>
          <a:p>
            <a:pPr lvl="1"/>
            <a:r>
              <a:rPr lang="en-US" dirty="0" smtClean="0"/>
              <a:t>F16 total graduate enrollment: 5,867 (16% of overall enrollment)</a:t>
            </a:r>
          </a:p>
          <a:p>
            <a:r>
              <a:rPr lang="en-US" dirty="0" smtClean="0"/>
              <a:t>F16 graduate applications: 6,038</a:t>
            </a:r>
          </a:p>
          <a:p>
            <a:pPr lvl="1"/>
            <a:r>
              <a:rPr lang="en-US" dirty="0" smtClean="0"/>
              <a:t>54% US, 46% international (reversal of previous 3 years)</a:t>
            </a:r>
          </a:p>
          <a:p>
            <a:r>
              <a:rPr lang="en-US" dirty="0" smtClean="0"/>
              <a:t>F17 graduate applications: 4,989 (down 1,049)</a:t>
            </a:r>
          </a:p>
          <a:p>
            <a:r>
              <a:rPr lang="en-US" dirty="0" smtClean="0"/>
              <a:t>Three primary countries (2014-2017)</a:t>
            </a:r>
          </a:p>
          <a:p>
            <a:pPr lvl="1"/>
            <a:r>
              <a:rPr lang="en-US" dirty="0" smtClean="0"/>
              <a:t>India, China, Iran</a:t>
            </a:r>
            <a:endParaRPr lang="en-US" dirty="0"/>
          </a:p>
        </p:txBody>
      </p:sp>
    </p:spTree>
    <p:extLst>
      <p:ext uri="{BB962C8B-B14F-4D97-AF65-F5344CB8AC3E}">
        <p14:creationId xmlns:p14="http://schemas.microsoft.com/office/powerpoint/2010/main" val="143686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Texas Tech University Graduate School</a:t>
            </a:r>
            <a:endParaRPr lang="en-US" dirty="0"/>
          </a:p>
        </p:txBody>
      </p:sp>
      <p:sp>
        <p:nvSpPr>
          <p:cNvPr id="3" name="Text Placeholder 2"/>
          <p:cNvSpPr>
            <a:spLocks noGrp="1"/>
          </p:cNvSpPr>
          <p:nvPr>
            <p:ph type="body" idx="1"/>
          </p:nvPr>
        </p:nvSpPr>
        <p:spPr/>
        <p:txBody>
          <a:bodyPr/>
          <a:lstStyle/>
          <a:p>
            <a:r>
              <a:rPr lang="en-US" dirty="0" smtClean="0"/>
              <a:t>Directives</a:t>
            </a:r>
            <a:endParaRPr lang="en-US" dirty="0"/>
          </a:p>
        </p:txBody>
      </p:sp>
      <p:sp>
        <p:nvSpPr>
          <p:cNvPr id="4" name="Text Placeholder 3"/>
          <p:cNvSpPr>
            <a:spLocks noGrp="1"/>
          </p:cNvSpPr>
          <p:nvPr>
            <p:ph type="body" sz="half" idx="3"/>
          </p:nvPr>
        </p:nvSpPr>
        <p:spPr/>
        <p:txBody>
          <a:bodyPr/>
          <a:lstStyle/>
          <a:p>
            <a:r>
              <a:rPr lang="en-US" dirty="0" smtClean="0"/>
              <a:t>Challenges</a:t>
            </a:r>
            <a:endParaRPr lang="en-US" dirty="0"/>
          </a:p>
        </p:txBody>
      </p:sp>
      <p:sp>
        <p:nvSpPr>
          <p:cNvPr id="5" name="Content Placeholder 4"/>
          <p:cNvSpPr>
            <a:spLocks noGrp="1"/>
          </p:cNvSpPr>
          <p:nvPr>
            <p:ph sz="quarter" idx="2"/>
          </p:nvPr>
        </p:nvSpPr>
        <p:spPr/>
        <p:txBody>
          <a:bodyPr>
            <a:normAutofit lnSpcReduction="10000"/>
          </a:bodyPr>
          <a:lstStyle/>
          <a:p>
            <a:r>
              <a:rPr lang="en-US" dirty="0" smtClean="0"/>
              <a:t>Increased enrollment by 2020</a:t>
            </a:r>
          </a:p>
          <a:p>
            <a:pPr lvl="1"/>
            <a:r>
              <a:rPr lang="en-US" dirty="0" smtClean="0"/>
              <a:t>Total growth to 40,000</a:t>
            </a:r>
          </a:p>
          <a:p>
            <a:pPr lvl="1"/>
            <a:r>
              <a:rPr lang="en-US" dirty="0" smtClean="0"/>
              <a:t>Graduate enrollment: 8,000</a:t>
            </a:r>
          </a:p>
          <a:p>
            <a:r>
              <a:rPr lang="en-US" dirty="0" smtClean="0"/>
              <a:t>Diversification of student body</a:t>
            </a:r>
          </a:p>
          <a:p>
            <a:pPr lvl="1"/>
            <a:r>
              <a:rPr lang="en-US" dirty="0" smtClean="0"/>
              <a:t>Seeking to be Hispanic-Serving Institution (currently at 23%)</a:t>
            </a:r>
          </a:p>
          <a:p>
            <a:pPr lvl="1"/>
            <a:r>
              <a:rPr lang="en-US" dirty="0" smtClean="0"/>
              <a:t>Gender parity</a:t>
            </a:r>
          </a:p>
          <a:p>
            <a:pPr lvl="2"/>
            <a:r>
              <a:rPr lang="en-US" dirty="0" smtClean="0"/>
              <a:t>Graduate School already there (51% women, 49% men)</a:t>
            </a:r>
          </a:p>
          <a:p>
            <a:pPr lvl="1"/>
            <a:r>
              <a:rPr lang="en-US" dirty="0" smtClean="0"/>
              <a:t>Desire to internationalize campus </a:t>
            </a:r>
            <a:endParaRPr lang="en-US" dirty="0"/>
          </a:p>
        </p:txBody>
      </p:sp>
      <p:sp>
        <p:nvSpPr>
          <p:cNvPr id="6" name="Content Placeholder 5"/>
          <p:cNvSpPr>
            <a:spLocks noGrp="1"/>
          </p:cNvSpPr>
          <p:nvPr>
            <p:ph sz="quarter" idx="4"/>
          </p:nvPr>
        </p:nvSpPr>
        <p:spPr/>
        <p:txBody>
          <a:bodyPr>
            <a:normAutofit lnSpcReduction="10000"/>
          </a:bodyPr>
          <a:lstStyle/>
          <a:p>
            <a:r>
              <a:rPr lang="en-US" dirty="0" smtClean="0"/>
              <a:t>State budget freeze until 09/17</a:t>
            </a:r>
          </a:p>
          <a:p>
            <a:r>
              <a:rPr lang="en-US" dirty="0" smtClean="0"/>
              <a:t>No additional funding allocated for growth</a:t>
            </a:r>
          </a:p>
          <a:p>
            <a:r>
              <a:rPr lang="en-US" dirty="0" smtClean="0"/>
              <a:t>Different target countries</a:t>
            </a:r>
          </a:p>
          <a:p>
            <a:pPr lvl="1"/>
            <a:r>
              <a:rPr lang="en-US" dirty="0" smtClean="0"/>
              <a:t>University: India, China, Brazil, Latin America (as of 2/17)</a:t>
            </a:r>
          </a:p>
          <a:p>
            <a:pPr lvl="1"/>
            <a:r>
              <a:rPr lang="en-US" dirty="0" smtClean="0"/>
              <a:t>Graduate School: India, China, Brazil, South Korea, Malaysia, </a:t>
            </a:r>
            <a:br>
              <a:rPr lang="en-US" dirty="0" smtClean="0"/>
            </a:br>
            <a:r>
              <a:rPr lang="en-US" dirty="0" smtClean="0"/>
              <a:t>Indonesia, South/</a:t>
            </a:r>
            <a:br>
              <a:rPr lang="en-US" dirty="0" smtClean="0"/>
            </a:br>
            <a:r>
              <a:rPr lang="en-US" dirty="0" smtClean="0"/>
              <a:t>Central America</a:t>
            </a:r>
            <a:endParaRPr lang="en-US" dirty="0"/>
          </a:p>
        </p:txBody>
      </p:sp>
    </p:spTree>
    <p:extLst>
      <p:ext uri="{BB962C8B-B14F-4D97-AF65-F5344CB8AC3E}">
        <p14:creationId xmlns:p14="http://schemas.microsoft.com/office/powerpoint/2010/main" val="1084754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TTUGS </a:t>
            </a:r>
            <a:r>
              <a:rPr lang="mr-IN" dirty="0" smtClean="0"/>
              <a:t>–</a:t>
            </a:r>
            <a:r>
              <a:rPr lang="en-US" dirty="0" smtClean="0"/>
              <a:t> Where to Start</a:t>
            </a:r>
            <a:endParaRPr lang="en-US" dirty="0"/>
          </a:p>
        </p:txBody>
      </p:sp>
      <p:sp>
        <p:nvSpPr>
          <p:cNvPr id="3" name="Content Placeholder 2"/>
          <p:cNvSpPr>
            <a:spLocks noGrp="1"/>
          </p:cNvSpPr>
          <p:nvPr>
            <p:ph sz="quarter" idx="1"/>
          </p:nvPr>
        </p:nvSpPr>
        <p:spPr/>
        <p:txBody>
          <a:bodyPr>
            <a:normAutofit/>
          </a:bodyPr>
          <a:lstStyle/>
          <a:p>
            <a:r>
              <a:rPr lang="en-US" dirty="0" smtClean="0"/>
              <a:t>Review your historical data and current research on applications.</a:t>
            </a:r>
          </a:p>
          <a:p>
            <a:pPr lvl="1"/>
            <a:r>
              <a:rPr lang="en-US" dirty="0" smtClean="0"/>
              <a:t>Start with your own data. Then look at sources such as WES Research &amp; Advisory Services, </a:t>
            </a:r>
            <a:r>
              <a:rPr lang="en-US" dirty="0" err="1" smtClean="0"/>
              <a:t>EducationUSA’s</a:t>
            </a:r>
            <a:r>
              <a:rPr lang="en-US" dirty="0" smtClean="0"/>
              <a:t> </a:t>
            </a:r>
            <a:r>
              <a:rPr lang="en-US" i="1" dirty="0" smtClean="0"/>
              <a:t>Going Global</a:t>
            </a:r>
            <a:r>
              <a:rPr lang="en-US" dirty="0" smtClean="0"/>
              <a:t> annual guide, IIE’s </a:t>
            </a:r>
            <a:r>
              <a:rPr lang="en-US" i="1" dirty="0" smtClean="0"/>
              <a:t>Open Doors</a:t>
            </a:r>
            <a:r>
              <a:rPr lang="en-US" dirty="0" smtClean="0"/>
              <a:t>.</a:t>
            </a:r>
          </a:p>
          <a:p>
            <a:r>
              <a:rPr lang="en-US" dirty="0" smtClean="0"/>
              <a:t>Compare that to your target markets</a:t>
            </a:r>
          </a:p>
          <a:p>
            <a:pPr lvl="1"/>
            <a:r>
              <a:rPr lang="en-US" dirty="0" smtClean="0"/>
              <a:t>Does what you offer appeal to students in those markets? If not, you may want to reconsider that market, or find a niche that would make your school attractive.</a:t>
            </a:r>
          </a:p>
          <a:p>
            <a:pPr lvl="1"/>
            <a:r>
              <a:rPr lang="en-US" dirty="0" smtClean="0"/>
              <a:t>What are you currently doing in those markets? Do you need to revamp your recruiting plan to adapt to the market needs?</a:t>
            </a:r>
          </a:p>
          <a:p>
            <a:pPr lvl="1"/>
            <a:r>
              <a:rPr lang="en-US" dirty="0" smtClean="0"/>
              <a:t>What can you invest (financially and personnel-wise) in making your </a:t>
            </a:r>
            <a:br>
              <a:rPr lang="en-US" dirty="0" smtClean="0"/>
            </a:br>
            <a:r>
              <a:rPr lang="en-US" dirty="0" smtClean="0"/>
              <a:t>recruiting plan work? </a:t>
            </a:r>
            <a:endParaRPr lang="en-US" dirty="0"/>
          </a:p>
        </p:txBody>
      </p:sp>
    </p:spTree>
    <p:extLst>
      <p:ext uri="{BB962C8B-B14F-4D97-AF65-F5344CB8AC3E}">
        <p14:creationId xmlns:p14="http://schemas.microsoft.com/office/powerpoint/2010/main" val="514497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TTUGS Strategies for 2017-2018: Virtual Recruiting</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Renewed </a:t>
            </a:r>
            <a:r>
              <a:rPr lang="en-US" dirty="0" err="1" smtClean="0"/>
              <a:t>CollegeWeekLive</a:t>
            </a:r>
            <a:r>
              <a:rPr lang="en-US" dirty="0" smtClean="0"/>
              <a:t> contract</a:t>
            </a:r>
          </a:p>
          <a:p>
            <a:pPr lvl="1"/>
            <a:r>
              <a:rPr lang="en-US" dirty="0" smtClean="0"/>
              <a:t>8% of int’l applicants had at least 1interaction with us on CWL</a:t>
            </a:r>
          </a:p>
          <a:p>
            <a:pPr lvl="1"/>
            <a:r>
              <a:rPr lang="en-US" dirty="0" smtClean="0"/>
              <a:t>Expanded contract to include private yield events for admitted DOM &amp; INTL students</a:t>
            </a:r>
          </a:p>
          <a:p>
            <a:pPr lvl="1"/>
            <a:r>
              <a:rPr lang="en-US" dirty="0" smtClean="0"/>
              <a:t>Embedded chat feature for website (starting in summer 2017)</a:t>
            </a:r>
          </a:p>
          <a:p>
            <a:r>
              <a:rPr lang="en-US" dirty="0" smtClean="0"/>
              <a:t>Expanded </a:t>
            </a:r>
            <a:r>
              <a:rPr lang="en-US" dirty="0" err="1" smtClean="0"/>
              <a:t>Hotcourses</a:t>
            </a:r>
            <a:r>
              <a:rPr lang="en-US" dirty="0" smtClean="0"/>
              <a:t> contract</a:t>
            </a:r>
          </a:p>
          <a:p>
            <a:pPr lvl="1"/>
            <a:r>
              <a:rPr lang="en-US" dirty="0" smtClean="0"/>
              <a:t>5 markets in 2016 (Indonesia, Malaysia, Korea, Brazil, and World). Nearly 12,000 contacts.</a:t>
            </a:r>
          </a:p>
          <a:p>
            <a:pPr lvl="1"/>
            <a:r>
              <a:rPr lang="en-US" dirty="0" smtClean="0"/>
              <a:t>Added Latin America site in 01/17 to coincide with announcement of TTU Costa Rica campus establishment</a:t>
            </a:r>
          </a:p>
          <a:p>
            <a:r>
              <a:rPr lang="en-US" dirty="0" smtClean="0"/>
              <a:t>Focus on ELS recruiting agent network</a:t>
            </a:r>
          </a:p>
          <a:p>
            <a:pPr lvl="1"/>
            <a:r>
              <a:rPr lang="en-US" dirty="0" smtClean="0"/>
              <a:t>For both full admission and conditional admission for English </a:t>
            </a:r>
            <a:br>
              <a:rPr lang="en-US" dirty="0" smtClean="0"/>
            </a:br>
            <a:r>
              <a:rPr lang="en-US" dirty="0" smtClean="0"/>
              <a:t>proficiency</a:t>
            </a:r>
          </a:p>
          <a:p>
            <a:pPr lvl="1"/>
            <a:r>
              <a:rPr lang="en-US" dirty="0" smtClean="0"/>
              <a:t>Faster processing timeline and time to decision for </a:t>
            </a:r>
            <a:r>
              <a:rPr lang="en-US" smtClean="0"/>
              <a:t>ELS applications</a:t>
            </a:r>
            <a:endParaRPr lang="en-US" dirty="0"/>
          </a:p>
        </p:txBody>
      </p:sp>
    </p:spTree>
    <p:extLst>
      <p:ext uri="{BB962C8B-B14F-4D97-AF65-F5344CB8AC3E}">
        <p14:creationId xmlns:p14="http://schemas.microsoft.com/office/powerpoint/2010/main" val="2040632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Ideas </a:t>
            </a:r>
            <a:r>
              <a:rPr lang="en-US" dirty="0"/>
              <a:t>from NYU </a:t>
            </a:r>
            <a:r>
              <a:rPr lang="en-US" dirty="0" err="1"/>
              <a:t>Tandon</a:t>
            </a:r>
            <a:r>
              <a:rPr lang="en-US" dirty="0"/>
              <a:t> School of Engineering </a:t>
            </a:r>
          </a:p>
        </p:txBody>
      </p:sp>
      <p:sp>
        <p:nvSpPr>
          <p:cNvPr id="3" name="Text Placeholder 2"/>
          <p:cNvSpPr>
            <a:spLocks noGrp="1"/>
          </p:cNvSpPr>
          <p:nvPr>
            <p:ph type="body" sz="quarter" idx="10"/>
          </p:nvPr>
        </p:nvSpPr>
        <p:spPr/>
        <p:txBody>
          <a:bodyPr/>
          <a:lstStyle/>
          <a:p>
            <a:r>
              <a:rPr lang="en-US" dirty="0" smtClean="0"/>
              <a:t>Shelby L. Cearley</a:t>
            </a:r>
            <a:endParaRPr lang="en-US" dirty="0"/>
          </a:p>
        </p:txBody>
      </p:sp>
    </p:spTree>
    <p:extLst>
      <p:ext uri="{BB962C8B-B14F-4D97-AF65-F5344CB8AC3E}">
        <p14:creationId xmlns:p14="http://schemas.microsoft.com/office/powerpoint/2010/main" val="2915381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pPr lvl="0"/>
            <a:r>
              <a:rPr lang="en-US" sz="2800" dirty="0"/>
              <a:t>About NYU Tandon School of Engineering</a:t>
            </a:r>
          </a:p>
        </p:txBody>
      </p:sp>
      <p:sp>
        <p:nvSpPr>
          <p:cNvPr id="14" name="Content Placeholder 13"/>
          <p:cNvSpPr>
            <a:spLocks noGrp="1"/>
          </p:cNvSpPr>
          <p:nvPr>
            <p:ph sz="quarter" idx="1"/>
          </p:nvPr>
        </p:nvSpPr>
        <p:spPr/>
        <p:txBody>
          <a:bodyPr>
            <a:normAutofit/>
          </a:bodyPr>
          <a:lstStyle/>
          <a:p>
            <a:r>
              <a:rPr lang="en-US" sz="1800" dirty="0"/>
              <a:t>Brooklyn, New York (urban)</a:t>
            </a:r>
          </a:p>
          <a:p>
            <a:r>
              <a:rPr lang="en-US" sz="1800" dirty="0"/>
              <a:t>Second oldest private school of engineering in the U.S. (1854)</a:t>
            </a:r>
          </a:p>
          <a:p>
            <a:r>
              <a:rPr lang="en-US" sz="1800" dirty="0"/>
              <a:t>MS, ME, and PhD programs in engineering, science, </a:t>
            </a:r>
            <a:endParaRPr lang="en-US" sz="1800" dirty="0" smtClean="0"/>
          </a:p>
          <a:p>
            <a:pPr marL="0" indent="0">
              <a:buNone/>
            </a:pPr>
            <a:r>
              <a:rPr lang="en-US" sz="1800" dirty="0" smtClean="0"/>
              <a:t>    technology </a:t>
            </a:r>
            <a:r>
              <a:rPr lang="en-US" sz="1800" dirty="0"/>
              <a:t>management and digital media</a:t>
            </a:r>
          </a:p>
          <a:p>
            <a:pPr marL="0" indent="0">
              <a:buNone/>
            </a:pPr>
            <a:endParaRPr lang="en-US" sz="1800" dirty="0"/>
          </a:p>
          <a:p>
            <a:r>
              <a:rPr lang="en-US" sz="1800" dirty="0"/>
              <a:t>F16 Total Graduate Enrollment: 3,022</a:t>
            </a:r>
          </a:p>
          <a:p>
            <a:r>
              <a:rPr lang="en-US" sz="1800" dirty="0" smtClean="0"/>
              <a:t>F17 </a:t>
            </a:r>
            <a:r>
              <a:rPr lang="en-US" sz="1800" dirty="0"/>
              <a:t>Graduate Applications: </a:t>
            </a:r>
            <a:r>
              <a:rPr lang="en-US" sz="1800" dirty="0" smtClean="0"/>
              <a:t>9,000</a:t>
            </a:r>
            <a:endParaRPr lang="en-US" sz="1800" dirty="0"/>
          </a:p>
          <a:p>
            <a:r>
              <a:rPr lang="en-US" sz="1800" dirty="0" smtClean="0"/>
              <a:t>85</a:t>
            </a:r>
            <a:r>
              <a:rPr lang="en-US" sz="1800" dirty="0"/>
              <a:t>% International Enrollment (2016):</a:t>
            </a:r>
          </a:p>
          <a:p>
            <a:pPr lvl="1"/>
            <a:r>
              <a:rPr lang="en-US" sz="1600" dirty="0"/>
              <a:t>35% India</a:t>
            </a:r>
          </a:p>
          <a:p>
            <a:pPr lvl="1"/>
            <a:r>
              <a:rPr lang="en-US" sz="1600" dirty="0"/>
              <a:t>42% China</a:t>
            </a:r>
          </a:p>
          <a:p>
            <a:pPr lvl="1"/>
            <a:r>
              <a:rPr lang="en-US" sz="1600" dirty="0"/>
              <a:t>8% Other Countries</a:t>
            </a:r>
          </a:p>
          <a:p>
            <a:pPr lvl="1"/>
            <a:r>
              <a:rPr lang="en-US" sz="1600" dirty="0"/>
              <a:t>15% U.S.A. Citizens/Perm Residents</a:t>
            </a:r>
          </a:p>
          <a:p>
            <a:endParaRPr lang="en-US" sz="1800" dirty="0">
              <a:solidFill>
                <a:schemeClr val="accent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3048000"/>
            <a:ext cx="2827909" cy="2806700"/>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82200" y="3060032"/>
            <a:ext cx="1553369" cy="1553369"/>
          </a:xfrm>
          <a:prstGeom prst="rect">
            <a:avLst/>
          </a:prstGeom>
        </p:spPr>
      </p:pic>
    </p:spTree>
    <p:extLst>
      <p:ext uri="{BB962C8B-B14F-4D97-AF65-F5344CB8AC3E}">
        <p14:creationId xmlns:p14="http://schemas.microsoft.com/office/powerpoint/2010/main" val="3251768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Excellent </a:t>
            </a:r>
            <a:r>
              <a:rPr lang="en-US" dirty="0"/>
              <a:t>G</a:t>
            </a:r>
            <a:r>
              <a:rPr lang="en-US" dirty="0" smtClean="0"/>
              <a:t>rowth in International Master’s Student Enrollment (52% Growth Over </a:t>
            </a:r>
            <a:r>
              <a:rPr lang="en-US" smtClean="0"/>
              <a:t>Five Years</a:t>
            </a:r>
            <a:r>
              <a:rPr lang="en-US" dirty="0" smtClean="0"/>
              <a:t>) </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425413547"/>
              </p:ext>
            </p:extLst>
          </p:nvPr>
        </p:nvGraphicFramePr>
        <p:xfrm>
          <a:off x="1219200" y="1524000"/>
          <a:ext cx="10363200" cy="4632325"/>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381000" y="6400800"/>
            <a:ext cx="4648200" cy="369332"/>
          </a:xfrm>
          <a:prstGeom prst="rect">
            <a:avLst/>
          </a:prstGeom>
          <a:noFill/>
        </p:spPr>
        <p:txBody>
          <a:bodyPr wrap="square" rtlCol="0">
            <a:spAutoFit/>
          </a:bodyPr>
          <a:lstStyle/>
          <a:p>
            <a:r>
              <a:rPr lang="en-US" dirty="0" smtClean="0"/>
              <a:t>Source: Institute of International Education </a:t>
            </a:r>
            <a:endParaRPr lang="en-US" dirty="0"/>
          </a:p>
        </p:txBody>
      </p:sp>
    </p:spTree>
    <p:extLst>
      <p:ext uri="{BB962C8B-B14F-4D97-AF65-F5344CB8AC3E}">
        <p14:creationId xmlns:p14="http://schemas.microsoft.com/office/powerpoint/2010/main" val="996693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2800" dirty="0"/>
              <a:t>International Enrollment Goals and Priorities</a:t>
            </a:r>
          </a:p>
        </p:txBody>
      </p:sp>
      <p:sp>
        <p:nvSpPr>
          <p:cNvPr id="8" name="Content Placeholder 7"/>
          <p:cNvSpPr>
            <a:spLocks noGrp="1"/>
          </p:cNvSpPr>
          <p:nvPr>
            <p:ph sz="quarter" idx="1"/>
          </p:nvPr>
        </p:nvSpPr>
        <p:spPr>
          <a:xfrm>
            <a:off x="2136648" y="1752600"/>
            <a:ext cx="8074152" cy="4628728"/>
          </a:xfrm>
        </p:spPr>
        <p:txBody>
          <a:bodyPr/>
          <a:lstStyle/>
          <a:p>
            <a:pPr>
              <a:spcAft>
                <a:spcPts val="1800"/>
              </a:spcAft>
            </a:pPr>
            <a:r>
              <a:rPr lang="en-US" sz="1800" dirty="0" smtClean="0">
                <a:solidFill>
                  <a:srgbClr val="FF0000"/>
                </a:solidFill>
              </a:rPr>
              <a:t>In 2016</a:t>
            </a:r>
            <a:r>
              <a:rPr lang="en-US" sz="1800" dirty="0" smtClean="0"/>
              <a:t>: Decrease </a:t>
            </a:r>
            <a:r>
              <a:rPr lang="en-US" sz="1800" dirty="0"/>
              <a:t>Indian and Chinese enrollment while increasing </a:t>
            </a:r>
            <a:r>
              <a:rPr lang="en-US" sz="1800" dirty="0" smtClean="0"/>
              <a:t>quality.  </a:t>
            </a:r>
            <a:r>
              <a:rPr lang="en-US" sz="1800" dirty="0" smtClean="0">
                <a:solidFill>
                  <a:srgbClr val="FF0000"/>
                </a:solidFill>
              </a:rPr>
              <a:t>In 2017</a:t>
            </a:r>
            <a:r>
              <a:rPr lang="en-US" sz="1800" dirty="0" smtClean="0"/>
              <a:t>: Shore up Indian and Chinese enrollment due to external factors.</a:t>
            </a:r>
            <a:endParaRPr lang="en-US" sz="1800" dirty="0"/>
          </a:p>
          <a:p>
            <a:pPr>
              <a:spcAft>
                <a:spcPts val="1800"/>
              </a:spcAft>
            </a:pPr>
            <a:r>
              <a:rPr lang="en-US" sz="1800" dirty="0" smtClean="0">
                <a:solidFill>
                  <a:srgbClr val="FF0000"/>
                </a:solidFill>
              </a:rPr>
              <a:t>In 2016</a:t>
            </a:r>
            <a:r>
              <a:rPr lang="en-US" sz="1800" dirty="0" smtClean="0"/>
              <a:t>: Strengthen </a:t>
            </a:r>
            <a:r>
              <a:rPr lang="en-US" sz="1800" dirty="0"/>
              <a:t>secondary markets (Taiwan, Iran, Turkey, Pakistan, Brazil, Colombia) to diversify international enrollment</a:t>
            </a:r>
            <a:r>
              <a:rPr lang="en-US" sz="1800" dirty="0" smtClean="0"/>
              <a:t>.  </a:t>
            </a:r>
            <a:r>
              <a:rPr lang="en-US" sz="1800" dirty="0" smtClean="0">
                <a:solidFill>
                  <a:srgbClr val="FF0000"/>
                </a:solidFill>
              </a:rPr>
              <a:t>In 2017</a:t>
            </a:r>
            <a:r>
              <a:rPr lang="en-US" sz="1800" dirty="0" smtClean="0"/>
              <a:t>:  Evaluate secondary markets for long-term sustainability (Iran, Turkey, Brazil are all seen as “dormant.”)</a:t>
            </a:r>
            <a:endParaRPr lang="en-US" sz="1800" dirty="0"/>
          </a:p>
          <a:p>
            <a:pPr>
              <a:spcAft>
                <a:spcPts val="1800"/>
              </a:spcAft>
            </a:pPr>
            <a:r>
              <a:rPr lang="en-US" sz="1800" dirty="0" smtClean="0">
                <a:solidFill>
                  <a:srgbClr val="FF0000"/>
                </a:solidFill>
              </a:rPr>
              <a:t>In 2016 and 2017</a:t>
            </a:r>
            <a:r>
              <a:rPr lang="en-US" sz="1800" dirty="0" smtClean="0"/>
              <a:t>: Grow </a:t>
            </a:r>
            <a:r>
              <a:rPr lang="en-US" sz="1800" dirty="0"/>
              <a:t>new international markets that offer partnership opportunities for student funding (ex., COLFUTURO, Fulbright).</a:t>
            </a:r>
          </a:p>
          <a:p>
            <a:pPr>
              <a:spcAft>
                <a:spcPts val="1800"/>
              </a:spcAft>
            </a:pPr>
            <a:r>
              <a:rPr lang="en-US" sz="1800" dirty="0">
                <a:solidFill>
                  <a:srgbClr val="FF0000"/>
                </a:solidFill>
              </a:rPr>
              <a:t>In 2016 and </a:t>
            </a:r>
            <a:r>
              <a:rPr lang="en-US" sz="1800" dirty="0" smtClean="0">
                <a:solidFill>
                  <a:srgbClr val="FF0000"/>
                </a:solidFill>
              </a:rPr>
              <a:t>2017: </a:t>
            </a:r>
            <a:r>
              <a:rPr lang="en-US" sz="1800" dirty="0" smtClean="0"/>
              <a:t>Create </a:t>
            </a:r>
            <a:r>
              <a:rPr lang="en-US" sz="1800" dirty="0"/>
              <a:t>new presence in Europe with limited travel and digital media campaigns.</a:t>
            </a:r>
          </a:p>
          <a:p>
            <a:pPr>
              <a:spcAft>
                <a:spcPts val="1800"/>
              </a:spcAft>
            </a:pPr>
            <a:r>
              <a:rPr lang="en-US" sz="1800" dirty="0">
                <a:solidFill>
                  <a:srgbClr val="FF0000"/>
                </a:solidFill>
              </a:rPr>
              <a:t>In 2016 and </a:t>
            </a:r>
            <a:r>
              <a:rPr lang="en-US" sz="1800" dirty="0" smtClean="0">
                <a:solidFill>
                  <a:srgbClr val="FF0000"/>
                </a:solidFill>
              </a:rPr>
              <a:t>2017: </a:t>
            </a:r>
            <a:r>
              <a:rPr lang="en-US" sz="1800" dirty="0" smtClean="0"/>
              <a:t>Decrease </a:t>
            </a:r>
            <a:r>
              <a:rPr lang="en-US" sz="1800" dirty="0"/>
              <a:t>discount rate for international students (2016: 16.5%).</a:t>
            </a:r>
          </a:p>
        </p:txBody>
      </p:sp>
    </p:spTree>
    <p:extLst>
      <p:ext uri="{BB962C8B-B14F-4D97-AF65-F5344CB8AC3E}">
        <p14:creationId xmlns:p14="http://schemas.microsoft.com/office/powerpoint/2010/main" val="4221220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2800" dirty="0"/>
              <a:t>Use of Data</a:t>
            </a:r>
          </a:p>
        </p:txBody>
      </p:sp>
      <p:sp>
        <p:nvSpPr>
          <p:cNvPr id="3" name="Content Placeholder 2"/>
          <p:cNvSpPr>
            <a:spLocks noGrp="1"/>
          </p:cNvSpPr>
          <p:nvPr>
            <p:ph sz="quarter" idx="1"/>
          </p:nvPr>
        </p:nvSpPr>
        <p:spPr>
          <a:xfrm>
            <a:off x="2136648" y="1600200"/>
            <a:ext cx="7845552" cy="4781128"/>
          </a:xfrm>
        </p:spPr>
        <p:txBody>
          <a:bodyPr>
            <a:noAutofit/>
          </a:bodyPr>
          <a:lstStyle/>
          <a:p>
            <a:pPr>
              <a:spcAft>
                <a:spcPts val="1200"/>
              </a:spcAft>
            </a:pPr>
            <a:r>
              <a:rPr lang="en-US" sz="1700" b="1" dirty="0"/>
              <a:t>Country/market data </a:t>
            </a:r>
            <a:r>
              <a:rPr lang="en-US" sz="1700" dirty="0"/>
              <a:t>dictated that dedicated staffing in largest international markets was warranted with a capability to mail/produce admission material in-country.</a:t>
            </a:r>
          </a:p>
          <a:p>
            <a:pPr>
              <a:spcAft>
                <a:spcPts val="1200"/>
              </a:spcAft>
            </a:pPr>
            <a:r>
              <a:rPr lang="en-US" sz="1700" b="1" dirty="0"/>
              <a:t>Research by WES </a:t>
            </a:r>
            <a:r>
              <a:rPr lang="en-US" sz="1700" dirty="0" smtClean="0"/>
              <a:t>provided broad analysis with actionable insights that shape strategy in primary markets (H1B focus in India, reputation focus in China).</a:t>
            </a:r>
            <a:endParaRPr lang="en-US" sz="1700" dirty="0"/>
          </a:p>
          <a:p>
            <a:pPr>
              <a:spcAft>
                <a:spcPts val="1200"/>
              </a:spcAft>
            </a:pPr>
            <a:r>
              <a:rPr lang="en-US" sz="1700" dirty="0"/>
              <a:t>Branding/marketing effectiveness has been determined by year-to-date </a:t>
            </a:r>
            <a:r>
              <a:rPr lang="en-US" sz="1700" b="1" dirty="0"/>
              <a:t>comparison of application and yield rates across markets, and geo-diversity </a:t>
            </a:r>
            <a:r>
              <a:rPr lang="en-US" sz="1700" dirty="0"/>
              <a:t>of new applications</a:t>
            </a:r>
            <a:r>
              <a:rPr lang="en-US" sz="1700" dirty="0" smtClean="0"/>
              <a:t>.  This is problematic in a volatile international recruitment environment (year-to-date data may not be illustrative).</a:t>
            </a:r>
            <a:endParaRPr lang="en-US" sz="1700" dirty="0"/>
          </a:p>
          <a:p>
            <a:pPr>
              <a:spcAft>
                <a:spcPts val="1200"/>
              </a:spcAft>
            </a:pPr>
            <a:r>
              <a:rPr lang="en-US" sz="1700" dirty="0"/>
              <a:t>Office will continue to commission research annually to address key international recruitment and enrollment questions in secondary </a:t>
            </a:r>
            <a:r>
              <a:rPr lang="en-US" sz="1700" dirty="0" smtClean="0"/>
              <a:t>markets, but plans for expansion are secondary to the preservation of strong international market presences in key countries.</a:t>
            </a:r>
            <a:endParaRPr lang="en-US" sz="1700" dirty="0"/>
          </a:p>
        </p:txBody>
      </p:sp>
    </p:spTree>
    <p:extLst>
      <p:ext uri="{BB962C8B-B14F-4D97-AF65-F5344CB8AC3E}">
        <p14:creationId xmlns:p14="http://schemas.microsoft.com/office/powerpoint/2010/main" val="594607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2800" dirty="0"/>
              <a:t>Strategies and Practices</a:t>
            </a:r>
          </a:p>
        </p:txBody>
      </p:sp>
      <p:sp>
        <p:nvSpPr>
          <p:cNvPr id="3" name="Content Placeholder 2"/>
          <p:cNvSpPr>
            <a:spLocks noGrp="1"/>
          </p:cNvSpPr>
          <p:nvPr>
            <p:ph sz="quarter" idx="1"/>
          </p:nvPr>
        </p:nvSpPr>
        <p:spPr>
          <a:xfrm>
            <a:off x="2136648" y="1524000"/>
            <a:ext cx="7845552" cy="4781128"/>
          </a:xfrm>
        </p:spPr>
        <p:txBody>
          <a:bodyPr>
            <a:noAutofit/>
          </a:bodyPr>
          <a:lstStyle/>
          <a:p>
            <a:pPr>
              <a:lnSpc>
                <a:spcPct val="110000"/>
              </a:lnSpc>
              <a:spcAft>
                <a:spcPts val="1200"/>
              </a:spcAft>
            </a:pPr>
            <a:r>
              <a:rPr lang="en-US" sz="1600" dirty="0"/>
              <a:t>Set up </a:t>
            </a:r>
            <a:r>
              <a:rPr lang="en-US" sz="1600" b="1" dirty="0"/>
              <a:t>India Distribution Center </a:t>
            </a:r>
            <a:r>
              <a:rPr lang="en-US" sz="1600" dirty="0"/>
              <a:t>in Bangalore, headed by former admissions staff member/Indian </a:t>
            </a:r>
            <a:r>
              <a:rPr lang="en-US" sz="1600" dirty="0" smtClean="0"/>
              <a:t>alumnus, in 2013.  This provided </a:t>
            </a:r>
            <a:r>
              <a:rPr lang="en-US" sz="1600" dirty="0"/>
              <a:t>increased </a:t>
            </a:r>
            <a:r>
              <a:rPr lang="en-US" sz="1600" dirty="0" smtClean="0"/>
              <a:t>agility and opportunities </a:t>
            </a:r>
            <a:r>
              <a:rPr lang="en-US" sz="1600" dirty="0"/>
              <a:t>for students to communicate directly with an admissions officer and speed the distribution of mailed material.  Eliminated all Indian agents 2015</a:t>
            </a:r>
            <a:r>
              <a:rPr lang="en-US" sz="1600" dirty="0" smtClean="0"/>
              <a:t>.  Expanding in-person recruitment emphasis for 2017-2018.</a:t>
            </a:r>
            <a:endParaRPr lang="en-US" sz="1600" dirty="0"/>
          </a:p>
          <a:p>
            <a:pPr>
              <a:lnSpc>
                <a:spcPct val="110000"/>
              </a:lnSpc>
              <a:spcAft>
                <a:spcPts val="1200"/>
              </a:spcAft>
            </a:pPr>
            <a:r>
              <a:rPr lang="en-US" sz="1600" b="1" dirty="0"/>
              <a:t>Tightened documentation requirements from </a:t>
            </a:r>
            <a:r>
              <a:rPr lang="en-US" sz="1600" b="1" dirty="0" smtClean="0"/>
              <a:t>China to include CDGDC certification of all transcripts </a:t>
            </a:r>
            <a:r>
              <a:rPr lang="en-US" sz="1600" dirty="0"/>
              <a:t>and invested in </a:t>
            </a:r>
            <a:r>
              <a:rPr lang="en-US" sz="1600" dirty="0" smtClean="0"/>
              <a:t>yield </a:t>
            </a:r>
            <a:r>
              <a:rPr lang="en-US" sz="1600" dirty="0"/>
              <a:t>receptions at premium hotels and large scale fair events, while expanding the role of regionally-based recruiter in Taipei to include mainland China.  Eliminated all Taiwanese agents 2015.</a:t>
            </a:r>
          </a:p>
          <a:p>
            <a:pPr>
              <a:lnSpc>
                <a:spcPct val="110000"/>
              </a:lnSpc>
              <a:spcAft>
                <a:spcPts val="1200"/>
              </a:spcAft>
            </a:pPr>
            <a:r>
              <a:rPr lang="en-US" sz="1600" dirty="0"/>
              <a:t>Using </a:t>
            </a:r>
            <a:r>
              <a:rPr lang="en-US" sz="1600" b="1" dirty="0"/>
              <a:t>benefit-feature statements</a:t>
            </a:r>
            <a:r>
              <a:rPr lang="en-US" sz="1600" dirty="0"/>
              <a:t>, continued to highlight program differences, reputation, &amp; post-graduation career opportunities in marketing material and webinars conducted monthly with tailoring by </a:t>
            </a:r>
            <a:r>
              <a:rPr lang="en-US" sz="1600" dirty="0" smtClean="0"/>
              <a:t>market (based on market research).</a:t>
            </a:r>
          </a:p>
          <a:p>
            <a:pPr>
              <a:lnSpc>
                <a:spcPct val="110000"/>
              </a:lnSpc>
              <a:spcAft>
                <a:spcPts val="1200"/>
              </a:spcAft>
            </a:pPr>
            <a:r>
              <a:rPr lang="en-US" sz="1600" dirty="0" smtClean="0"/>
              <a:t>Funding partnerships with organizations in new markets, MOU-style agreements.</a:t>
            </a:r>
            <a:endParaRPr lang="en-US" sz="1600" dirty="0"/>
          </a:p>
          <a:p>
            <a:pPr marL="0" indent="0">
              <a:lnSpc>
                <a:spcPct val="110000"/>
              </a:lnSpc>
              <a:spcAft>
                <a:spcPts val="1200"/>
              </a:spcAft>
              <a:buNone/>
            </a:pPr>
            <a:endParaRPr lang="en-US" sz="1700" dirty="0"/>
          </a:p>
        </p:txBody>
      </p:sp>
    </p:spTree>
    <p:extLst>
      <p:ext uri="{BB962C8B-B14F-4D97-AF65-F5344CB8AC3E}">
        <p14:creationId xmlns:p14="http://schemas.microsoft.com/office/powerpoint/2010/main" val="3646394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China Fall MS Applications </a:t>
            </a:r>
            <a:r>
              <a:rPr lang="en-US" dirty="0" smtClean="0"/>
              <a:t>2012-2017</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943182995"/>
              </p:ext>
            </p:extLst>
          </p:nvPr>
        </p:nvGraphicFramePr>
        <p:xfrm>
          <a:off x="2209800" y="1676400"/>
          <a:ext cx="77724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7543800" y="5957500"/>
            <a:ext cx="2960370" cy="276999"/>
          </a:xfrm>
          <a:prstGeom prst="rect">
            <a:avLst/>
          </a:prstGeom>
          <a:noFill/>
        </p:spPr>
        <p:txBody>
          <a:bodyPr wrap="square" rtlCol="0">
            <a:spAutoFit/>
          </a:bodyPr>
          <a:lstStyle/>
          <a:p>
            <a:r>
              <a:rPr lang="en-US" sz="1200" i="1" dirty="0" smtClean="0"/>
              <a:t>*2017 data as of March 14, 2017</a:t>
            </a:r>
            <a:endParaRPr lang="en-US" sz="1200" i="1" dirty="0"/>
          </a:p>
        </p:txBody>
      </p:sp>
    </p:spTree>
    <p:extLst>
      <p:ext uri="{BB962C8B-B14F-4D97-AF65-F5344CB8AC3E}">
        <p14:creationId xmlns:p14="http://schemas.microsoft.com/office/powerpoint/2010/main" val="26092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Indian Fall MS Applications </a:t>
            </a:r>
            <a:r>
              <a:rPr lang="en-US" dirty="0" smtClean="0"/>
              <a:t>2012-2017</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276901151"/>
              </p:ext>
            </p:extLst>
          </p:nvPr>
        </p:nvGraphicFramePr>
        <p:xfrm>
          <a:off x="2209800" y="1600200"/>
          <a:ext cx="7772400" cy="478155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7848600" y="6020123"/>
            <a:ext cx="2960370" cy="276999"/>
          </a:xfrm>
          <a:prstGeom prst="rect">
            <a:avLst/>
          </a:prstGeom>
          <a:noFill/>
        </p:spPr>
        <p:txBody>
          <a:bodyPr wrap="square" rtlCol="0">
            <a:spAutoFit/>
          </a:bodyPr>
          <a:lstStyle/>
          <a:p>
            <a:r>
              <a:rPr lang="en-US" sz="1200" i="1" dirty="0" smtClean="0"/>
              <a:t>*2017 data as of March 14, 2017</a:t>
            </a:r>
            <a:endParaRPr lang="en-US" sz="1200" i="1" dirty="0"/>
          </a:p>
        </p:txBody>
      </p:sp>
    </p:spTree>
    <p:extLst>
      <p:ext uri="{BB962C8B-B14F-4D97-AF65-F5344CB8AC3E}">
        <p14:creationId xmlns:p14="http://schemas.microsoft.com/office/powerpoint/2010/main" val="3463350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2800" dirty="0"/>
              <a:t>Conclusions</a:t>
            </a:r>
          </a:p>
        </p:txBody>
      </p:sp>
      <p:sp>
        <p:nvSpPr>
          <p:cNvPr id="3" name="Content Placeholder 2"/>
          <p:cNvSpPr>
            <a:spLocks noGrp="1"/>
          </p:cNvSpPr>
          <p:nvPr>
            <p:ph sz="quarter" idx="1"/>
          </p:nvPr>
        </p:nvSpPr>
        <p:spPr>
          <a:xfrm>
            <a:off x="2136648" y="1524000"/>
            <a:ext cx="7921752" cy="4781128"/>
          </a:xfrm>
        </p:spPr>
        <p:txBody>
          <a:bodyPr>
            <a:normAutofit/>
          </a:bodyPr>
          <a:lstStyle/>
          <a:p>
            <a:pPr>
              <a:lnSpc>
                <a:spcPct val="110000"/>
              </a:lnSpc>
              <a:spcAft>
                <a:spcPts val="1800"/>
              </a:spcAft>
            </a:pPr>
            <a:r>
              <a:rPr lang="en-US" sz="1700" dirty="0" smtClean="0"/>
              <a:t>India national trends have been in decline for two years, but reduction </a:t>
            </a:r>
            <a:r>
              <a:rPr lang="en-US" sz="1700" dirty="0"/>
              <a:t>in agents in </a:t>
            </a:r>
            <a:r>
              <a:rPr lang="en-US" sz="1700" dirty="0" smtClean="0"/>
              <a:t>India </a:t>
            </a:r>
            <a:r>
              <a:rPr lang="en-US" sz="1700" dirty="0"/>
              <a:t>combined with an increased </a:t>
            </a:r>
            <a:r>
              <a:rPr lang="en-US" sz="1700" dirty="0" smtClean="0"/>
              <a:t>selectivity accelerated decline for NYU Tandon. Enrolled </a:t>
            </a:r>
            <a:r>
              <a:rPr lang="en-US" sz="1700" dirty="0"/>
              <a:t>Indian students for 2016 demonstrate an increase in </a:t>
            </a:r>
            <a:r>
              <a:rPr lang="en-US" sz="1700" dirty="0" smtClean="0"/>
              <a:t>quality, but changes to H1B visa policy will have a detrimental impact on Indian enrollment nationally (as well as changes to OPT and OPT-STEM Extension policy).</a:t>
            </a:r>
            <a:endParaRPr lang="en-US" sz="1700" dirty="0"/>
          </a:p>
          <a:p>
            <a:pPr>
              <a:lnSpc>
                <a:spcPct val="110000"/>
              </a:lnSpc>
              <a:spcAft>
                <a:spcPts val="1800"/>
              </a:spcAft>
            </a:pPr>
            <a:r>
              <a:rPr lang="en-US" sz="1700" dirty="0"/>
              <a:t>Chinese applications exploded in 2016 due in large part to the presence of NYU in China and prior year work. This has also included an increase in quality, driven by multiple factors including more stringent documentation requirements (from 2013-2016, there was an increase in rescissions of admission for Chinese students due to document fraud</a:t>
            </a:r>
            <a:r>
              <a:rPr lang="en-US" sz="1700" dirty="0" smtClean="0"/>
              <a:t>).  CDGDC certification has improved reliability.</a:t>
            </a:r>
            <a:endParaRPr lang="en-US" sz="1700" dirty="0"/>
          </a:p>
          <a:p>
            <a:pPr>
              <a:lnSpc>
                <a:spcPct val="110000"/>
              </a:lnSpc>
              <a:spcAft>
                <a:spcPts val="1800"/>
              </a:spcAft>
            </a:pPr>
            <a:r>
              <a:rPr lang="en-US" sz="1700" dirty="0" smtClean="0"/>
              <a:t>Political, geographic, and economic factors continue to play an important role in international MS student mobility.</a:t>
            </a:r>
            <a:endParaRPr lang="en-US" sz="1700" dirty="0"/>
          </a:p>
          <a:p>
            <a:pPr marL="0" indent="0">
              <a:lnSpc>
                <a:spcPct val="110000"/>
              </a:lnSpc>
              <a:spcAft>
                <a:spcPts val="1800"/>
              </a:spcAft>
              <a:buNone/>
            </a:pPr>
            <a:endParaRPr lang="en-US" sz="1700" dirty="0"/>
          </a:p>
        </p:txBody>
      </p:sp>
    </p:spTree>
    <p:extLst>
      <p:ext uri="{BB962C8B-B14F-4D97-AF65-F5344CB8AC3E}">
        <p14:creationId xmlns:p14="http://schemas.microsoft.com/office/powerpoint/2010/main" val="3662347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 </a:t>
            </a:r>
            <a:endParaRPr lang="en-US" dirty="0"/>
          </a:p>
        </p:txBody>
      </p:sp>
      <p:sp>
        <p:nvSpPr>
          <p:cNvPr id="3" name="Content Placeholder 2"/>
          <p:cNvSpPr>
            <a:spLocks noGrp="1"/>
          </p:cNvSpPr>
          <p:nvPr>
            <p:ph sz="quarter" idx="1"/>
          </p:nvPr>
        </p:nvSpPr>
        <p:spPr/>
        <p:txBody>
          <a:bodyPr/>
          <a:lstStyle/>
          <a:p>
            <a:r>
              <a:rPr lang="en-US" dirty="0" smtClean="0"/>
              <a:t>Paul Schulmann: </a:t>
            </a:r>
            <a:r>
              <a:rPr lang="en-US" dirty="0" smtClean="0">
                <a:solidFill>
                  <a:schemeClr val="tx1"/>
                </a:solidFill>
                <a:hlinkClick r:id="rId3"/>
              </a:rPr>
              <a:t>pschulma@wes.org</a:t>
            </a:r>
            <a:endParaRPr lang="en-US" dirty="0">
              <a:solidFill>
                <a:schemeClr val="tx1"/>
              </a:solidFill>
            </a:endParaRPr>
          </a:p>
          <a:p>
            <a:endParaRPr lang="en-US" dirty="0" smtClean="0">
              <a:solidFill>
                <a:schemeClr val="tx1"/>
              </a:solidFill>
            </a:endParaRPr>
          </a:p>
          <a:p>
            <a:r>
              <a:rPr lang="en-US" dirty="0" smtClean="0">
                <a:solidFill>
                  <a:schemeClr val="tx1"/>
                </a:solidFill>
              </a:rPr>
              <a:t>Aaron Clevenger, </a:t>
            </a:r>
            <a:r>
              <a:rPr lang="en-US" dirty="0" err="1"/>
              <a:t>Ed.D</a:t>
            </a:r>
            <a:r>
              <a:rPr lang="en-US" dirty="0"/>
              <a:t>. </a:t>
            </a:r>
            <a:r>
              <a:rPr lang="en-US" dirty="0" smtClean="0">
                <a:solidFill>
                  <a:schemeClr val="tx1"/>
                </a:solidFill>
              </a:rPr>
              <a:t>: </a:t>
            </a:r>
            <a:r>
              <a:rPr lang="en-US" dirty="0" smtClean="0">
                <a:solidFill>
                  <a:schemeClr val="tx1"/>
                </a:solidFill>
                <a:hlinkClick r:id="rId4"/>
              </a:rPr>
              <a:t>cleve515@erau.edu</a:t>
            </a:r>
            <a:r>
              <a:rPr lang="en-US" dirty="0" smtClean="0">
                <a:solidFill>
                  <a:schemeClr val="tx1"/>
                </a:solidFill>
              </a:rPr>
              <a:t>  </a:t>
            </a:r>
          </a:p>
          <a:p>
            <a:endParaRPr lang="en-US" dirty="0" smtClean="0">
              <a:solidFill>
                <a:schemeClr val="tx1"/>
              </a:solidFill>
            </a:endParaRPr>
          </a:p>
          <a:p>
            <a:r>
              <a:rPr lang="en-US" dirty="0" smtClean="0">
                <a:solidFill>
                  <a:schemeClr val="tx1"/>
                </a:solidFill>
              </a:rPr>
              <a:t>Shelby </a:t>
            </a:r>
            <a:r>
              <a:rPr lang="en-US" dirty="0" err="1" smtClean="0">
                <a:solidFill>
                  <a:schemeClr val="tx1"/>
                </a:solidFill>
              </a:rPr>
              <a:t>Cearley</a:t>
            </a:r>
            <a:r>
              <a:rPr lang="en-US" dirty="0">
                <a:solidFill>
                  <a:schemeClr val="tx1"/>
                </a:solidFill>
              </a:rPr>
              <a:t>: </a:t>
            </a:r>
            <a:r>
              <a:rPr lang="en-US" dirty="0" smtClean="0">
                <a:solidFill>
                  <a:schemeClr val="tx1"/>
                </a:solidFill>
                <a:hlinkClick r:id="rId5"/>
              </a:rPr>
              <a:t>shelby.l.cearley@ttu.edu</a:t>
            </a:r>
            <a:r>
              <a:rPr lang="en-US" dirty="0" smtClean="0">
                <a:solidFill>
                  <a:schemeClr val="tx1"/>
                </a:solidFill>
              </a:rPr>
              <a:t> </a:t>
            </a:r>
          </a:p>
          <a:p>
            <a:pPr marL="0" indent="0">
              <a:buNone/>
            </a:pPr>
            <a:endParaRPr lang="en-US" dirty="0">
              <a:solidFill>
                <a:schemeClr val="tx1"/>
              </a:solidFill>
            </a:endParaRPr>
          </a:p>
          <a:p>
            <a:r>
              <a:rPr lang="en-US" dirty="0" smtClean="0">
                <a:solidFill>
                  <a:schemeClr val="tx1"/>
                </a:solidFill>
              </a:rPr>
              <a:t>Raymond </a:t>
            </a:r>
            <a:r>
              <a:rPr lang="en-US" dirty="0" err="1" smtClean="0">
                <a:solidFill>
                  <a:schemeClr val="tx1"/>
                </a:solidFill>
              </a:rPr>
              <a:t>Lutzky</a:t>
            </a:r>
            <a:r>
              <a:rPr lang="en-US" dirty="0" smtClean="0">
                <a:solidFill>
                  <a:schemeClr val="tx1"/>
                </a:solidFill>
              </a:rPr>
              <a:t>, Ph.D.: </a:t>
            </a:r>
            <a:r>
              <a:rPr lang="en-US" dirty="0" smtClean="0">
                <a:solidFill>
                  <a:schemeClr val="tx1"/>
                </a:solidFill>
                <a:hlinkClick r:id="rId6"/>
              </a:rPr>
              <a:t>rlutzky@nyu.edu</a:t>
            </a:r>
            <a:r>
              <a:rPr lang="en-US" dirty="0" smtClean="0">
                <a:solidFill>
                  <a:schemeClr val="tx1"/>
                </a:solidFill>
              </a:rPr>
              <a:t> </a:t>
            </a:r>
          </a:p>
          <a:p>
            <a:endParaRPr lang="en-US" dirty="0">
              <a:solidFill>
                <a:schemeClr val="tx1"/>
              </a:solidFill>
            </a:endParaRPr>
          </a:p>
          <a:p>
            <a:pPr marL="0" indent="0">
              <a:buNone/>
            </a:pPr>
            <a:endParaRPr lang="en-US" dirty="0" smtClean="0">
              <a:solidFill>
                <a:schemeClr val="tx1"/>
              </a:solidFill>
            </a:endParaRPr>
          </a:p>
          <a:p>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3903938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Growth at the Graduate Level has Been Driven by Chinese and Indian Students who Comprise 60% of all Graduate Students</a:t>
            </a:r>
            <a:endParaRPr lang="en-US" sz="2400" dirty="0"/>
          </a:p>
        </p:txBody>
      </p:sp>
      <p:sp>
        <p:nvSpPr>
          <p:cNvPr id="3" name="Text Placeholder 2"/>
          <p:cNvSpPr>
            <a:spLocks noGrp="1"/>
          </p:cNvSpPr>
          <p:nvPr>
            <p:ph type="body" idx="1"/>
          </p:nvPr>
        </p:nvSpPr>
        <p:spPr/>
        <p:txBody>
          <a:bodyPr/>
          <a:lstStyle/>
          <a:p>
            <a:pPr algn="ctr"/>
            <a:r>
              <a:rPr lang="en-US" sz="2000" dirty="0"/>
              <a:t>Top Countries for Graduate </a:t>
            </a:r>
            <a:r>
              <a:rPr lang="en-US" sz="2000" dirty="0" smtClean="0"/>
              <a:t>Students</a:t>
            </a:r>
            <a:endParaRPr lang="en-US" sz="2000" dirty="0"/>
          </a:p>
        </p:txBody>
      </p:sp>
      <p:sp>
        <p:nvSpPr>
          <p:cNvPr id="4" name="Text Placeholder 3"/>
          <p:cNvSpPr>
            <a:spLocks noGrp="1"/>
          </p:cNvSpPr>
          <p:nvPr>
            <p:ph type="body" sz="half" idx="3"/>
          </p:nvPr>
        </p:nvSpPr>
        <p:spPr/>
        <p:txBody>
          <a:bodyPr>
            <a:normAutofit fontScale="92500"/>
          </a:bodyPr>
          <a:lstStyle/>
          <a:p>
            <a:r>
              <a:rPr lang="en-US" dirty="0" smtClean="0"/>
              <a:t>Percent of Total Graduate Enrollment</a:t>
            </a:r>
            <a:endParaRPr lang="en-US" dirty="0"/>
          </a:p>
        </p:txBody>
      </p:sp>
      <p:graphicFrame>
        <p:nvGraphicFramePr>
          <p:cNvPr id="7" name="Content Placeholder 6"/>
          <p:cNvGraphicFramePr>
            <a:graphicFrameLocks noGrp="1"/>
          </p:cNvGraphicFramePr>
          <p:nvPr>
            <p:ph sz="quarter" idx="2"/>
            <p:extLst>
              <p:ext uri="{D42A27DB-BD31-4B8C-83A1-F6EECF244321}">
                <p14:modId xmlns:p14="http://schemas.microsoft.com/office/powerpoint/2010/main" val="3471860883"/>
              </p:ext>
            </p:extLst>
          </p:nvPr>
        </p:nvGraphicFramePr>
        <p:xfrm>
          <a:off x="1219200" y="2133600"/>
          <a:ext cx="5080000" cy="4038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ontent Placeholder 9"/>
          <p:cNvGraphicFramePr>
            <a:graphicFrameLocks noGrp="1"/>
          </p:cNvGraphicFramePr>
          <p:nvPr>
            <p:ph sz="quarter" idx="4"/>
            <p:extLst>
              <p:ext uri="{D42A27DB-BD31-4B8C-83A1-F6EECF244321}">
                <p14:modId xmlns:p14="http://schemas.microsoft.com/office/powerpoint/2010/main" val="371865707"/>
              </p:ext>
            </p:extLst>
          </p:nvPr>
        </p:nvGraphicFramePr>
        <p:xfrm>
          <a:off x="6400800" y="2133600"/>
          <a:ext cx="5181600" cy="403860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a:off x="381000" y="6400800"/>
            <a:ext cx="4648200" cy="369332"/>
          </a:xfrm>
          <a:prstGeom prst="rect">
            <a:avLst/>
          </a:prstGeom>
          <a:noFill/>
        </p:spPr>
        <p:txBody>
          <a:bodyPr wrap="square" rtlCol="0">
            <a:spAutoFit/>
          </a:bodyPr>
          <a:lstStyle/>
          <a:p>
            <a:r>
              <a:rPr lang="en-US" dirty="0" smtClean="0"/>
              <a:t>Source: Institute of International Education </a:t>
            </a:r>
            <a:endParaRPr lang="en-US" dirty="0"/>
          </a:p>
        </p:txBody>
      </p:sp>
    </p:spTree>
    <p:extLst>
      <p:ext uri="{BB962C8B-B14F-4D97-AF65-F5344CB8AC3E}">
        <p14:creationId xmlns:p14="http://schemas.microsoft.com/office/powerpoint/2010/main" val="2201253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About the Research</a:t>
            </a:r>
          </a:p>
        </p:txBody>
      </p:sp>
      <p:sp>
        <p:nvSpPr>
          <p:cNvPr id="3" name="Content Placeholder 2"/>
          <p:cNvSpPr>
            <a:spLocks noGrp="1"/>
          </p:cNvSpPr>
          <p:nvPr>
            <p:ph sz="quarter" idx="1"/>
          </p:nvPr>
        </p:nvSpPr>
        <p:spPr>
          <a:xfrm>
            <a:off x="1219200" y="1524000"/>
            <a:ext cx="6096000" cy="4632960"/>
          </a:xfrm>
        </p:spPr>
        <p:txBody>
          <a:bodyPr/>
          <a:lstStyle/>
          <a:p>
            <a:r>
              <a:rPr lang="en-US" dirty="0"/>
              <a:t>In total, 3,472 questionnaires were completed for a response rate of 23%.</a:t>
            </a:r>
          </a:p>
          <a:p>
            <a:r>
              <a:rPr lang="en-US" dirty="0"/>
              <a:t>Analysis includes only master’s degree-seeking international students (neither a U.S. citizen </a:t>
            </a:r>
            <a:br>
              <a:rPr lang="en-US" dirty="0"/>
            </a:br>
            <a:r>
              <a:rPr lang="en-US" dirty="0"/>
              <a:t>nor permanent resident), who numbered 2,388 completed responses.</a:t>
            </a:r>
          </a:p>
          <a:p>
            <a:r>
              <a:rPr lang="en-US" dirty="0"/>
              <a:t>Download it for free at http://www.wes.org/ras/reports </a:t>
            </a:r>
          </a:p>
          <a:p>
            <a:endParaRPr lang="en-US" dirty="0"/>
          </a:p>
        </p:txBody>
      </p:sp>
      <p:pic>
        <p:nvPicPr>
          <p:cNvPr id="4" name="Picture 3" descr="_07 - HowMastesChoose-vFINAL.pdf"/>
          <p:cNvPicPr>
            <a:picLocks noChangeAspect="1"/>
          </p:cNvPicPr>
          <p:nvPr/>
        </p:nvPicPr>
        <p:blipFill>
          <a:blip r:embed="rId2"/>
          <a:stretch>
            <a:fillRect/>
          </a:stretch>
        </p:blipFill>
        <p:spPr>
          <a:xfrm>
            <a:off x="7620000" y="1600200"/>
            <a:ext cx="3200400" cy="3465689"/>
          </a:xfrm>
          <a:prstGeom prst="rect">
            <a:avLst/>
          </a:prstGeom>
          <a:solidFill>
            <a:schemeClr val="bg1"/>
          </a:solidFill>
          <a:ln>
            <a:solidFill>
              <a:schemeClr val="bg1">
                <a:lumMod val="75000"/>
              </a:schemeClr>
            </a:solidFill>
          </a:ln>
          <a:effectLst>
            <a:outerShdw blurRad="165100" dist="88900" dir="2160000">
              <a:srgbClr val="000000">
                <a:alpha val="28000"/>
              </a:srgbClr>
            </a:outerShdw>
          </a:effectLst>
        </p:spPr>
      </p:pic>
    </p:spTree>
    <p:extLst>
      <p:ext uri="{BB962C8B-B14F-4D97-AF65-F5344CB8AC3E}">
        <p14:creationId xmlns:p14="http://schemas.microsoft.com/office/powerpoint/2010/main" val="203859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84363"/>
            <a:ext cx="10849205" cy="990600"/>
          </a:xfrm>
        </p:spPr>
        <p:txBody>
          <a:bodyPr/>
          <a:lstStyle/>
          <a:p>
            <a:r>
              <a:rPr lang="en-US" dirty="0" smtClean="0"/>
              <a:t>Institutional Attributes and Sub-Criteria </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566177747"/>
              </p:ext>
            </p:extLst>
          </p:nvPr>
        </p:nvGraphicFramePr>
        <p:xfrm>
          <a:off x="914400" y="1676401"/>
          <a:ext cx="10363200" cy="3457576"/>
        </p:xfrm>
        <a:graphic>
          <a:graphicData uri="http://schemas.openxmlformats.org/drawingml/2006/table">
            <a:tbl>
              <a:tblPr firstRow="1" bandRow="1">
                <a:tableStyleId>{5A111915-BE36-4E01-A7E5-04B1672EAD32}</a:tableStyleId>
              </a:tblPr>
              <a:tblGrid>
                <a:gridCol w="2590800"/>
                <a:gridCol w="2642007"/>
                <a:gridCol w="2539593"/>
                <a:gridCol w="2590800"/>
              </a:tblGrid>
              <a:tr h="423545">
                <a:tc>
                  <a:txBody>
                    <a:bodyPr/>
                    <a:lstStyle/>
                    <a:p>
                      <a:pPr algn="ctr"/>
                      <a:r>
                        <a:rPr kumimoji="0" lang="en-US" sz="1400" b="0" kern="1200" baseline="0" dirty="0" smtClean="0">
                          <a:solidFill>
                            <a:schemeClr val="bg1"/>
                          </a:solidFill>
                          <a:latin typeface="Verdana"/>
                          <a:ea typeface="+mn-ea"/>
                          <a:cs typeface="Verdana"/>
                        </a:rPr>
                        <a:t>School Reputation</a:t>
                      </a:r>
                      <a:endParaRPr lang="en-US" sz="1400" b="0" dirty="0">
                        <a:latin typeface="Verdana"/>
                        <a:cs typeface="Verdana"/>
                      </a:endParaRPr>
                    </a:p>
                  </a:txBody>
                  <a:tcPr marL="121920" marR="121920" anchor="ctr">
                    <a:lnL w="12700" cap="flat" cmpd="sng" algn="ctr">
                      <a:solidFill>
                        <a:srgbClr val="FFFFFF"/>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srgbClr val="FFFFFF"/>
                      </a:solidFill>
                      <a:prstDash val="solid"/>
                      <a:round/>
                      <a:headEnd type="none" w="med" len="med"/>
                      <a:tailEnd type="none" w="med" len="med"/>
                    </a:lnT>
                    <a:lnB w="10000" cap="flat" cmpd="sng" algn="ctr">
                      <a:noFill/>
                      <a:prstDash val="solid"/>
                    </a:lnB>
                    <a:solidFill>
                      <a:schemeClr val="accent2"/>
                    </a:solidFill>
                  </a:tcPr>
                </a:tc>
                <a:tc>
                  <a:txBody>
                    <a:bodyPr/>
                    <a:lstStyle/>
                    <a:p>
                      <a:pPr algn="ctr"/>
                      <a:r>
                        <a:rPr kumimoji="0" lang="en-US" sz="1400" b="0" kern="1200" baseline="0" dirty="0" smtClean="0">
                          <a:solidFill>
                            <a:schemeClr val="bg1"/>
                          </a:solidFill>
                          <a:latin typeface="Verdana"/>
                          <a:ea typeface="+mn-ea"/>
                          <a:cs typeface="Verdana"/>
                        </a:rPr>
                        <a:t>Career Prospects</a:t>
                      </a:r>
                      <a:endParaRPr lang="en-US" sz="1400" b="0" dirty="0">
                        <a:latin typeface="Verdana"/>
                        <a:cs typeface="Verdana"/>
                      </a:endParaRPr>
                    </a:p>
                  </a:txBody>
                  <a:tcPr marL="121920" marR="12192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srgbClr val="FFFFFF"/>
                      </a:solidFill>
                      <a:prstDash val="solid"/>
                      <a:round/>
                      <a:headEnd type="none" w="med" len="med"/>
                      <a:tailEnd type="none" w="med" len="med"/>
                    </a:lnT>
                    <a:lnB w="10000" cap="flat" cmpd="sng" algn="ctr">
                      <a:noFill/>
                      <a:prstDash val="solid"/>
                    </a:lnB>
                    <a:solidFill>
                      <a:schemeClr val="accent2"/>
                    </a:solidFill>
                  </a:tcPr>
                </a:tc>
                <a:tc>
                  <a:txBody>
                    <a:bodyPr/>
                    <a:lstStyle/>
                    <a:p>
                      <a:pPr algn="ctr"/>
                      <a:r>
                        <a:rPr kumimoji="0" lang="en-US" sz="1400" b="0" kern="1200" baseline="0" smtClean="0">
                          <a:solidFill>
                            <a:schemeClr val="bg1"/>
                          </a:solidFill>
                          <a:latin typeface="Verdana"/>
                          <a:ea typeface="+mn-ea"/>
                          <a:cs typeface="Verdana"/>
                        </a:rPr>
                        <a:t>Location</a:t>
                      </a:r>
                      <a:endParaRPr lang="en-US" sz="1400" b="0" dirty="0">
                        <a:latin typeface="Verdana"/>
                        <a:cs typeface="Verdana"/>
                      </a:endParaRPr>
                    </a:p>
                  </a:txBody>
                  <a:tcPr marL="121920" marR="12192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srgbClr val="FFFFFF"/>
                      </a:solidFill>
                      <a:prstDash val="solid"/>
                      <a:round/>
                      <a:headEnd type="none" w="med" len="med"/>
                      <a:tailEnd type="none" w="med" len="med"/>
                    </a:lnT>
                    <a:lnB w="10000" cap="flat" cmpd="sng" algn="ctr">
                      <a:noFill/>
                      <a:prstDash val="solid"/>
                    </a:lnB>
                    <a:solidFill>
                      <a:schemeClr val="accent2"/>
                    </a:solidFill>
                  </a:tcPr>
                </a:tc>
                <a:tc>
                  <a:txBody>
                    <a:bodyPr/>
                    <a:lstStyle/>
                    <a:p>
                      <a:pPr algn="ctr"/>
                      <a:r>
                        <a:rPr kumimoji="0" lang="en-US" sz="1400" b="0" kern="1200" baseline="0" dirty="0" smtClean="0">
                          <a:solidFill>
                            <a:schemeClr val="bg1"/>
                          </a:solidFill>
                          <a:latin typeface="Verdana"/>
                          <a:ea typeface="+mn-ea"/>
                          <a:cs typeface="Verdana"/>
                        </a:rPr>
                        <a:t>Cost</a:t>
                      </a:r>
                      <a:endParaRPr lang="en-US" sz="1400" b="0" dirty="0">
                        <a:latin typeface="Verdana"/>
                        <a:cs typeface="Verdana"/>
                      </a:endParaRPr>
                    </a:p>
                  </a:txBody>
                  <a:tcPr marL="121920" marR="121920" anchor="ctr">
                    <a:lnL w="12700" cap="flat" cmpd="sng" algn="ctr">
                      <a:solidFill>
                        <a:prstClr val="white"/>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0000" cap="flat" cmpd="sng" algn="ctr">
                      <a:noFill/>
                      <a:prstDash val="solid"/>
                    </a:lnB>
                    <a:solidFill>
                      <a:schemeClr val="accent2"/>
                    </a:solidFill>
                  </a:tcPr>
                </a:tc>
              </a:tr>
              <a:tr h="672690">
                <a:tc>
                  <a:txBody>
                    <a:bodyPr/>
                    <a:lstStyle/>
                    <a:p>
                      <a:pPr algn="l"/>
                      <a:r>
                        <a:rPr kumimoji="0" lang="en-US" sz="1200" b="0" kern="1200" baseline="0" dirty="0" smtClean="0">
                          <a:solidFill>
                            <a:schemeClr val="tx1"/>
                          </a:solidFill>
                          <a:latin typeface="Verdana"/>
                          <a:ea typeface="+mn-ea"/>
                          <a:cs typeface="Verdana"/>
                        </a:rPr>
                        <a:t>Faculty research </a:t>
                      </a:r>
                      <a:br>
                        <a:rPr kumimoji="0" lang="en-US" sz="1200" b="0" kern="1200" baseline="0" dirty="0" smtClean="0">
                          <a:solidFill>
                            <a:schemeClr val="tx1"/>
                          </a:solidFill>
                          <a:latin typeface="Verdana"/>
                          <a:ea typeface="+mn-ea"/>
                          <a:cs typeface="Verdana"/>
                        </a:rPr>
                      </a:br>
                      <a:r>
                        <a:rPr kumimoji="0" lang="en-US" sz="1200" b="0" kern="1200" baseline="0" dirty="0" smtClean="0">
                          <a:solidFill>
                            <a:schemeClr val="tx1"/>
                          </a:solidFill>
                          <a:latin typeface="Verdana"/>
                          <a:ea typeface="+mn-ea"/>
                          <a:cs typeface="Verdana"/>
                        </a:rPr>
                        <a:t>and expertise</a:t>
                      </a:r>
                    </a:p>
                  </a:txBody>
                  <a:tcPr marL="243840" marR="121920" anchor="ctr">
                    <a:lnL w="12700" cap="flat" cmpd="sng" algn="ctr">
                      <a:solidFill>
                        <a:srgbClr val="FFFFFF"/>
                      </a:solidFill>
                      <a:prstDash val="solid"/>
                      <a:round/>
                      <a:headEnd type="none" w="med" len="med"/>
                      <a:tailEnd type="none" w="med" len="med"/>
                    </a:lnL>
                    <a:lnR w="6350" cap="flat" cmpd="sng" algn="ctr">
                      <a:solidFill>
                        <a:srgbClr val="595959"/>
                      </a:solidFill>
                      <a:prstDash val="solid"/>
                      <a:round/>
                      <a:headEnd type="none" w="med" len="med"/>
                      <a:tailEnd type="none" w="med" len="med"/>
                    </a:lnR>
                    <a:lnT w="10000" cap="flat" cmpd="sng" algn="ctr">
                      <a:noFill/>
                      <a:prstDash val="solid"/>
                    </a:lnT>
                    <a:lnB w="3175" cap="flat" cmpd="sng" algn="ctr">
                      <a:solidFill>
                        <a:srgbClr val="FFFFFF"/>
                      </a:solidFill>
                      <a:prstDash val="solid"/>
                      <a:round/>
                      <a:headEnd type="none" w="med" len="med"/>
                      <a:tailEnd type="none" w="med" len="med"/>
                    </a:lnB>
                  </a:tcPr>
                </a:tc>
                <a:tc>
                  <a:txBody>
                    <a:bodyPr/>
                    <a:lstStyle/>
                    <a:p>
                      <a:pPr algn="l" rtl="0"/>
                      <a:r>
                        <a:rPr kumimoji="0" lang="en-US" sz="1200" kern="1200" baseline="0" dirty="0" smtClean="0">
                          <a:solidFill>
                            <a:schemeClr val="tx1"/>
                          </a:solidFill>
                          <a:latin typeface="Verdana"/>
                          <a:ea typeface="+mn-ea"/>
                          <a:cs typeface="Verdana"/>
                        </a:rPr>
                        <a:t>Earning potential following graduation</a:t>
                      </a:r>
                    </a:p>
                  </a:txBody>
                  <a:tcPr marL="243840" marR="121920" anchor="ctr">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10000" cap="flat" cmpd="sng" algn="ctr">
                      <a:noFill/>
                      <a:prstDash val="solid"/>
                    </a:lnT>
                    <a:lnB w="3175" cap="flat" cmpd="sng" algn="ctr">
                      <a:solidFill>
                        <a:srgbClr val="FFFFFF"/>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kern="1200" baseline="0" dirty="0" smtClean="0">
                          <a:solidFill>
                            <a:schemeClr val="tx1"/>
                          </a:solidFill>
                          <a:latin typeface="Verdana"/>
                          <a:ea typeface="+mn-ea"/>
                          <a:cs typeface="Verdana"/>
                        </a:rPr>
                        <a:t>Being in or close to </a:t>
                      </a:r>
                      <a:br>
                        <a:rPr kumimoji="0" lang="en-US" sz="1200" kern="1200" baseline="0" dirty="0" smtClean="0">
                          <a:solidFill>
                            <a:schemeClr val="tx1"/>
                          </a:solidFill>
                          <a:latin typeface="Verdana"/>
                          <a:ea typeface="+mn-ea"/>
                          <a:cs typeface="Verdana"/>
                        </a:rPr>
                      </a:br>
                      <a:r>
                        <a:rPr kumimoji="0" lang="en-US" sz="1200" kern="1200" baseline="0" dirty="0" smtClean="0">
                          <a:solidFill>
                            <a:schemeClr val="tx1"/>
                          </a:solidFill>
                          <a:latin typeface="Verdana"/>
                          <a:ea typeface="+mn-ea"/>
                          <a:cs typeface="Verdana"/>
                        </a:rPr>
                        <a:t>a major city</a:t>
                      </a:r>
                    </a:p>
                  </a:txBody>
                  <a:tcPr marL="243840" marR="121920" anchor="ctr">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10000" cap="flat" cmpd="sng" algn="ctr">
                      <a:noFill/>
                      <a:prstDash val="solid"/>
                    </a:lnT>
                    <a:lnB w="3175" cap="flat" cmpd="sng" algn="ctr">
                      <a:solidFill>
                        <a:srgbClr val="FFFFFF"/>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kern="1200" baseline="0" dirty="0" smtClean="0">
                          <a:solidFill>
                            <a:schemeClr val="tx1"/>
                          </a:solidFill>
                          <a:latin typeface="Verdana"/>
                          <a:ea typeface="+mn-ea"/>
                          <a:cs typeface="Verdana"/>
                        </a:rPr>
                        <a:t>Annual tuition and fees (before financial aid and scholarships)</a:t>
                      </a:r>
                    </a:p>
                  </a:txBody>
                  <a:tcPr marL="243840" marR="121920" anchor="ctr">
                    <a:lnL w="6350" cap="flat" cmpd="sng" algn="ctr">
                      <a:solidFill>
                        <a:srgbClr val="595959"/>
                      </a:solidFill>
                      <a:prstDash val="solid"/>
                      <a:round/>
                      <a:headEnd type="none" w="med" len="med"/>
                      <a:tailEnd type="none" w="med" len="med"/>
                    </a:lnL>
                    <a:lnR w="12700" cap="flat" cmpd="sng" algn="ctr">
                      <a:solidFill>
                        <a:srgbClr val="FFFFFF"/>
                      </a:solidFill>
                      <a:prstDash val="solid"/>
                      <a:round/>
                      <a:headEnd type="none" w="med" len="med"/>
                      <a:tailEnd type="none" w="med" len="med"/>
                    </a:lnR>
                    <a:lnT w="10000" cap="flat" cmpd="sng" algn="ctr">
                      <a:noFill/>
                      <a:prstDash val="solid"/>
                    </a:lnT>
                    <a:lnB w="3175" cap="flat" cmpd="sng" algn="ctr">
                      <a:solidFill>
                        <a:srgbClr val="FFFFFF"/>
                      </a:solidFill>
                      <a:prstDash val="solid"/>
                      <a:round/>
                      <a:headEnd type="none" w="med" len="med"/>
                      <a:tailEnd type="none" w="med" len="med"/>
                    </a:lnB>
                  </a:tcPr>
                </a:tc>
              </a:tr>
              <a:tr h="11178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kern="1200" baseline="0" dirty="0" smtClean="0">
                          <a:solidFill>
                            <a:schemeClr val="tx1"/>
                          </a:solidFill>
                          <a:latin typeface="Verdana"/>
                          <a:ea typeface="+mn-ea"/>
                          <a:cs typeface="Verdana"/>
                        </a:rPr>
                        <a:t>Ranking of the </a:t>
                      </a:r>
                      <a:br>
                        <a:rPr kumimoji="0" lang="en-US" sz="1200" kern="1200" baseline="0" dirty="0" smtClean="0">
                          <a:solidFill>
                            <a:schemeClr val="tx1"/>
                          </a:solidFill>
                          <a:latin typeface="Verdana"/>
                          <a:ea typeface="+mn-ea"/>
                          <a:cs typeface="Verdana"/>
                        </a:rPr>
                      </a:br>
                      <a:r>
                        <a:rPr kumimoji="0" lang="en-US" sz="1200" kern="1200" baseline="0" dirty="0" smtClean="0">
                          <a:solidFill>
                            <a:schemeClr val="tx1"/>
                          </a:solidFill>
                          <a:latin typeface="Verdana"/>
                          <a:ea typeface="+mn-ea"/>
                          <a:cs typeface="Verdana"/>
                        </a:rPr>
                        <a:t>school/program</a:t>
                      </a:r>
                    </a:p>
                  </a:txBody>
                  <a:tcPr marL="243840" marR="121920" anchor="ctr">
                    <a:lnL w="12700" cap="flat" cmpd="sng" algn="ctr">
                      <a:solidFill>
                        <a:srgbClr val="FFFFFF"/>
                      </a:solidFill>
                      <a:prstDash val="solid"/>
                      <a:round/>
                      <a:headEnd type="none" w="med" len="med"/>
                      <a:tailEnd type="none" w="med" len="med"/>
                    </a:lnL>
                    <a:lnR w="6350" cap="flat" cmpd="sng" algn="ctr">
                      <a:solidFill>
                        <a:srgbClr val="595959"/>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kern="1200" baseline="0" dirty="0" smtClean="0">
                          <a:solidFill>
                            <a:schemeClr val="tx1"/>
                          </a:solidFill>
                          <a:latin typeface="Verdana"/>
                          <a:ea typeface="+mn-ea"/>
                          <a:cs typeface="Verdana"/>
                        </a:rPr>
                        <a:t>Quality of career preparation services (e.g. opportunities to network with alumni or potential employers )</a:t>
                      </a:r>
                    </a:p>
                  </a:txBody>
                  <a:tcPr marL="243840" marR="121920" anchor="ctr">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kern="1200" baseline="0" dirty="0" smtClean="0">
                          <a:solidFill>
                            <a:schemeClr val="tx1"/>
                          </a:solidFill>
                          <a:latin typeface="Verdana"/>
                          <a:ea typeface="+mn-ea"/>
                          <a:cs typeface="Verdana"/>
                        </a:rPr>
                        <a:t>Being close to </a:t>
                      </a:r>
                      <a:br>
                        <a:rPr kumimoji="0" lang="en-US" sz="1200" kern="1200" baseline="0" dirty="0" smtClean="0">
                          <a:solidFill>
                            <a:schemeClr val="tx1"/>
                          </a:solidFill>
                          <a:latin typeface="Verdana"/>
                          <a:ea typeface="+mn-ea"/>
                          <a:cs typeface="Verdana"/>
                        </a:rPr>
                      </a:br>
                      <a:r>
                        <a:rPr kumimoji="0" lang="en-US" sz="1200" kern="1200" baseline="0" dirty="0" smtClean="0">
                          <a:solidFill>
                            <a:schemeClr val="tx1"/>
                          </a:solidFill>
                          <a:latin typeface="Verdana"/>
                          <a:ea typeface="+mn-ea"/>
                          <a:cs typeface="Verdana"/>
                        </a:rPr>
                        <a:t>friends or family that now live in the U.S.</a:t>
                      </a:r>
                    </a:p>
                  </a:txBody>
                  <a:tcPr marL="243840" marR="121920" anchor="ctr">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kern="1200" baseline="0" dirty="0" smtClean="0">
                          <a:solidFill>
                            <a:schemeClr val="tx1"/>
                          </a:solidFill>
                          <a:latin typeface="Verdana"/>
                          <a:ea typeface="+mn-ea"/>
                          <a:cs typeface="Verdana"/>
                        </a:rPr>
                        <a:t>Availability of </a:t>
                      </a:r>
                      <a:br>
                        <a:rPr kumimoji="0" lang="en-US" sz="1200" kern="1200" baseline="0" dirty="0" smtClean="0">
                          <a:solidFill>
                            <a:schemeClr val="tx1"/>
                          </a:solidFill>
                          <a:latin typeface="Verdana"/>
                          <a:ea typeface="+mn-ea"/>
                          <a:cs typeface="Verdana"/>
                        </a:rPr>
                      </a:br>
                      <a:r>
                        <a:rPr kumimoji="0" lang="en-US" sz="1200" kern="1200" baseline="0" dirty="0" smtClean="0">
                          <a:solidFill>
                            <a:schemeClr val="tx1"/>
                          </a:solidFill>
                          <a:latin typeface="Verdana"/>
                          <a:ea typeface="+mn-ea"/>
                          <a:cs typeface="Verdana"/>
                        </a:rPr>
                        <a:t>financial aid and scholarships awarded by institutions</a:t>
                      </a:r>
                    </a:p>
                  </a:txBody>
                  <a:tcPr marL="243840" marR="121920" anchor="ctr">
                    <a:lnL w="6350" cap="flat" cmpd="sng" algn="ctr">
                      <a:solidFill>
                        <a:srgbClr val="595959"/>
                      </a:solidFill>
                      <a:prstDash val="solid"/>
                      <a:round/>
                      <a:headEnd type="none" w="med" len="med"/>
                      <a:tailEnd type="none" w="med" len="med"/>
                    </a:lnL>
                    <a:lnR w="12700"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chemeClr val="bg1">
                        <a:lumMod val="95000"/>
                      </a:schemeClr>
                    </a:solidFill>
                  </a:tcPr>
                </a:tc>
              </a:tr>
              <a:tr h="773918">
                <a:tc>
                  <a:txBody>
                    <a:bodyPr/>
                    <a:lstStyle/>
                    <a:p>
                      <a:pPr algn="l" rtl="0"/>
                      <a:r>
                        <a:rPr kumimoji="0" lang="en-US" sz="1200" kern="1200" baseline="0" dirty="0" smtClean="0">
                          <a:solidFill>
                            <a:schemeClr val="tx1"/>
                          </a:solidFill>
                          <a:latin typeface="Verdana"/>
                          <a:ea typeface="+mn-ea"/>
                          <a:cs typeface="Verdana"/>
                        </a:rPr>
                        <a:t>Recommendations </a:t>
                      </a:r>
                      <a:br>
                        <a:rPr kumimoji="0" lang="en-US" sz="1200" kern="1200" baseline="0" dirty="0" smtClean="0">
                          <a:solidFill>
                            <a:schemeClr val="tx1"/>
                          </a:solidFill>
                          <a:latin typeface="Verdana"/>
                          <a:ea typeface="+mn-ea"/>
                          <a:cs typeface="Verdana"/>
                        </a:rPr>
                      </a:br>
                      <a:r>
                        <a:rPr kumimoji="0" lang="en-US" sz="1200" kern="1200" baseline="0" dirty="0" smtClean="0">
                          <a:solidFill>
                            <a:schemeClr val="tx1"/>
                          </a:solidFill>
                          <a:latin typeface="Verdana"/>
                          <a:ea typeface="+mn-ea"/>
                          <a:cs typeface="Verdana"/>
                        </a:rPr>
                        <a:t>from peers</a:t>
                      </a:r>
                    </a:p>
                  </a:txBody>
                  <a:tcPr marL="243840" marR="121920" anchor="ctr">
                    <a:lnL w="12700" cap="flat" cmpd="sng" algn="ctr">
                      <a:solidFill>
                        <a:srgbClr val="FFFFFF"/>
                      </a:solidFill>
                      <a:prstDash val="solid"/>
                      <a:round/>
                      <a:headEnd type="none" w="med" len="med"/>
                      <a:tailEnd type="none" w="med" len="med"/>
                    </a:lnL>
                    <a:lnR w="6350" cap="flat" cmpd="sng" algn="ctr">
                      <a:solidFill>
                        <a:srgbClr val="595959"/>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kern="1200" baseline="0" smtClean="0">
                          <a:solidFill>
                            <a:schemeClr val="tx1"/>
                          </a:solidFill>
                          <a:latin typeface="Verdana"/>
                          <a:ea typeface="+mn-ea"/>
                          <a:cs typeface="Verdana"/>
                        </a:rPr>
                        <a:t>Reputation of school/program with potential employers</a:t>
                      </a:r>
                      <a:endParaRPr kumimoji="0" lang="en-US" sz="1200" kern="1200" baseline="0" dirty="0" smtClean="0">
                        <a:solidFill>
                          <a:schemeClr val="tx1"/>
                        </a:solidFill>
                        <a:latin typeface="Verdana"/>
                        <a:ea typeface="+mn-ea"/>
                        <a:cs typeface="Verdana"/>
                      </a:endParaRPr>
                    </a:p>
                  </a:txBody>
                  <a:tcPr marL="243840" marR="121920" anchor="ctr">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kern="1200" baseline="0" dirty="0" smtClean="0">
                          <a:solidFill>
                            <a:schemeClr val="tx1"/>
                          </a:solidFill>
                          <a:latin typeface="Verdana"/>
                          <a:ea typeface="+mn-ea"/>
                          <a:cs typeface="Verdana"/>
                        </a:rPr>
                        <a:t>Being near a community of </a:t>
                      </a:r>
                      <a:br>
                        <a:rPr kumimoji="0" lang="en-US" sz="1200" kern="1200" baseline="0" dirty="0" smtClean="0">
                          <a:solidFill>
                            <a:schemeClr val="tx1"/>
                          </a:solidFill>
                          <a:latin typeface="Verdana"/>
                          <a:ea typeface="+mn-ea"/>
                          <a:cs typeface="Verdana"/>
                        </a:rPr>
                      </a:br>
                      <a:r>
                        <a:rPr kumimoji="0" lang="en-US" sz="1200" kern="1200" baseline="0" dirty="0" smtClean="0">
                          <a:solidFill>
                            <a:schemeClr val="tx1"/>
                          </a:solidFill>
                          <a:latin typeface="Verdana"/>
                          <a:ea typeface="+mn-ea"/>
                          <a:cs typeface="Verdana"/>
                        </a:rPr>
                        <a:t>people from my </a:t>
                      </a:r>
                      <a:br>
                        <a:rPr kumimoji="0" lang="en-US" sz="1200" kern="1200" baseline="0" dirty="0" smtClean="0">
                          <a:solidFill>
                            <a:schemeClr val="tx1"/>
                          </a:solidFill>
                          <a:latin typeface="Verdana"/>
                          <a:ea typeface="+mn-ea"/>
                          <a:cs typeface="Verdana"/>
                        </a:rPr>
                      </a:br>
                      <a:r>
                        <a:rPr kumimoji="0" lang="en-US" sz="1200" kern="1200" baseline="0" dirty="0" smtClean="0">
                          <a:solidFill>
                            <a:schemeClr val="tx1"/>
                          </a:solidFill>
                          <a:latin typeface="Verdana"/>
                          <a:ea typeface="+mn-ea"/>
                          <a:cs typeface="Verdana"/>
                        </a:rPr>
                        <a:t>home country</a:t>
                      </a:r>
                    </a:p>
                  </a:txBody>
                  <a:tcPr marL="243840" marR="121920" anchor="ctr">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kern="1200" baseline="0" dirty="0" smtClean="0">
                          <a:solidFill>
                            <a:schemeClr val="tx1"/>
                          </a:solidFill>
                          <a:latin typeface="Verdana"/>
                          <a:ea typeface="+mn-ea"/>
                          <a:cs typeface="Verdana"/>
                        </a:rPr>
                        <a:t>Cost of living</a:t>
                      </a:r>
                    </a:p>
                  </a:txBody>
                  <a:tcPr marL="243840" marR="121920" anchor="ctr">
                    <a:lnL w="6350" cap="flat" cmpd="sng" algn="ctr">
                      <a:solidFill>
                        <a:srgbClr val="595959"/>
                      </a:solidFill>
                      <a:prstDash val="solid"/>
                      <a:round/>
                      <a:headEnd type="none" w="med" len="med"/>
                      <a:tailEnd type="none" w="med" len="med"/>
                    </a:lnL>
                    <a:lnR w="12700"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r>
              <a:tr h="469542">
                <a:tc>
                  <a:txBody>
                    <a:bodyPr/>
                    <a:lstStyle/>
                    <a:p>
                      <a:pPr algn="l"/>
                      <a:endParaRPr lang="en-US" sz="1200" b="0" baseline="0" dirty="0">
                        <a:latin typeface="Verdana"/>
                        <a:cs typeface="Verdana"/>
                      </a:endParaRPr>
                    </a:p>
                  </a:txBody>
                  <a:tcPr marL="243840" marR="121920" anchor="ctr">
                    <a:lnL w="12700" cap="flat" cmpd="sng" algn="ctr">
                      <a:solidFill>
                        <a:srgbClr val="FFFFFF"/>
                      </a:solidFill>
                      <a:prstDash val="solid"/>
                      <a:round/>
                      <a:headEnd type="none" w="med" len="med"/>
                      <a:tailEnd type="none" w="med" len="med"/>
                    </a:lnL>
                    <a:lnR w="6350" cap="flat" cmpd="sng" algn="ctr">
                      <a:solidFill>
                        <a:srgbClr val="595959"/>
                      </a:solidFill>
                      <a:prstDash val="solid"/>
                      <a:round/>
                      <a:headEnd type="none" w="med" len="med"/>
                      <a:tailEnd type="none" w="med" len="med"/>
                    </a:lnR>
                    <a:lnT w="3175" cap="flat" cmpd="sng" algn="ctr">
                      <a:solidFill>
                        <a:srgbClr val="FFFFFF"/>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2F2F2"/>
                    </a:solidFill>
                  </a:tcPr>
                </a:tc>
                <a:tc>
                  <a:txBody>
                    <a:bodyPr/>
                    <a:lstStyle/>
                    <a:p>
                      <a:pPr algn="l"/>
                      <a:endParaRPr lang="en-US" sz="1200" b="0" baseline="0" dirty="0">
                        <a:latin typeface="Verdana"/>
                        <a:cs typeface="Verdana"/>
                      </a:endParaRPr>
                    </a:p>
                  </a:txBody>
                  <a:tcPr marL="243840" marR="121920" anchor="ctr">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3175" cap="flat" cmpd="sng" algn="ctr">
                      <a:solidFill>
                        <a:srgbClr val="FFFFFF"/>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2F2F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kern="1200" baseline="0" dirty="0" smtClean="0">
                          <a:solidFill>
                            <a:schemeClr val="tx1"/>
                          </a:solidFill>
                          <a:latin typeface="Verdana"/>
                          <a:ea typeface="+mn-ea"/>
                          <a:cs typeface="Verdana"/>
                        </a:rPr>
                        <a:t>Having fun things to do in the area</a:t>
                      </a:r>
                    </a:p>
                  </a:txBody>
                  <a:tcPr marL="243840" marR="121920" anchor="ctr">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3175" cap="flat" cmpd="sng" algn="ctr">
                      <a:solidFill>
                        <a:srgbClr val="FFFFFF"/>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2F2F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kern="1200" baseline="0" dirty="0" smtClean="0">
                          <a:solidFill>
                            <a:schemeClr val="tx1"/>
                          </a:solidFill>
                          <a:latin typeface="Verdana"/>
                          <a:ea typeface="+mn-ea"/>
                          <a:cs typeface="Verdana"/>
                        </a:rPr>
                        <a:t>Duration of program</a:t>
                      </a:r>
                    </a:p>
                  </a:txBody>
                  <a:tcPr marL="243840" marR="121920" anchor="ctr">
                    <a:lnL w="6350" cap="flat" cmpd="sng" algn="ctr">
                      <a:solidFill>
                        <a:srgbClr val="595959"/>
                      </a:solidFill>
                      <a:prstDash val="solid"/>
                      <a:round/>
                      <a:headEnd type="none" w="med" len="med"/>
                      <a:tailEnd type="none" w="med" len="med"/>
                    </a:lnL>
                    <a:lnR w="12700"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2F2F2"/>
                    </a:solidFill>
                  </a:tcPr>
                </a:tc>
              </a:tr>
            </a:tbl>
          </a:graphicData>
        </a:graphic>
      </p:graphicFrame>
      <p:sp>
        <p:nvSpPr>
          <p:cNvPr id="3" name="TextBox 2"/>
          <p:cNvSpPr txBox="1"/>
          <p:nvPr/>
        </p:nvSpPr>
        <p:spPr>
          <a:xfrm>
            <a:off x="13143737" y="594997"/>
            <a:ext cx="184731" cy="369332"/>
          </a:xfrm>
          <a:prstGeom prst="rect">
            <a:avLst/>
          </a:prstGeom>
          <a:noFill/>
        </p:spPr>
        <p:txBody>
          <a:bodyPr wrap="none" rtlCol="0">
            <a:spAutoFit/>
          </a:bodyPr>
          <a:lstStyle/>
          <a:p>
            <a:endParaRPr lang="en-US" dirty="0"/>
          </a:p>
        </p:txBody>
      </p:sp>
      <p:sp>
        <p:nvSpPr>
          <p:cNvPr id="4" name="TextBox 3"/>
          <p:cNvSpPr txBox="1"/>
          <p:nvPr/>
        </p:nvSpPr>
        <p:spPr>
          <a:xfrm>
            <a:off x="12741136" y="1252158"/>
            <a:ext cx="184731" cy="369332"/>
          </a:xfrm>
          <a:prstGeom prst="rect">
            <a:avLst/>
          </a:prstGeom>
          <a:noFill/>
        </p:spPr>
        <p:txBody>
          <a:bodyPr wrap="none" rtlCol="0">
            <a:spAutoFit/>
          </a:bodyPr>
          <a:lstStyle/>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50486676"/>
              </p:ext>
            </p:extLst>
          </p:nvPr>
        </p:nvGraphicFramePr>
        <p:xfrm>
          <a:off x="914400" y="5257800"/>
          <a:ext cx="10176004" cy="792480"/>
        </p:xfrm>
        <a:graphic>
          <a:graphicData uri="http://schemas.openxmlformats.org/drawingml/2006/table">
            <a:tbl>
              <a:tblPr firstRow="1" bandRow="1">
                <a:tableStyleId>{21E4AEA4-8DFA-4A89-87EB-49C32662AFE0}</a:tableStyleId>
              </a:tblPr>
              <a:tblGrid>
                <a:gridCol w="2544001"/>
                <a:gridCol w="2652229"/>
                <a:gridCol w="2435773"/>
                <a:gridCol w="2544001"/>
              </a:tblGrid>
              <a:tr h="0">
                <a:tc gridSpan="4">
                  <a:txBody>
                    <a:bodyPr/>
                    <a:lstStyle/>
                    <a:p>
                      <a:pPr algn="ctr"/>
                      <a:r>
                        <a:rPr lang="en-US" sz="1600" dirty="0" smtClean="0">
                          <a:latin typeface="Helvetica" panose="020B0604020202020204" pitchFamily="34" charset="0"/>
                          <a:cs typeface="Helvetica" panose="020B0604020202020204" pitchFamily="34" charset="0"/>
                        </a:rPr>
                        <a:t>Institutional Characteristics</a:t>
                      </a:r>
                      <a:endParaRPr lang="en-US" sz="1600" dirty="0">
                        <a:latin typeface="Helvetica" panose="020B0604020202020204" pitchFamily="34" charset="0"/>
                        <a:cs typeface="Helvetica" panose="020B0604020202020204" pitchFamily="34" charset="0"/>
                      </a:endParaRPr>
                    </a:p>
                  </a:txBody>
                  <a:tcPr marL="121920" marR="121920"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pPr algn="ctr"/>
                      <a:r>
                        <a:rPr lang="en-US" sz="1200" dirty="0" smtClean="0">
                          <a:latin typeface="Helvetica" panose="020B0604020202020204" pitchFamily="34" charset="0"/>
                          <a:cs typeface="Helvetica" panose="020B0604020202020204" pitchFamily="34" charset="0"/>
                        </a:rPr>
                        <a:t>Funding Source </a:t>
                      </a:r>
                    </a:p>
                    <a:p>
                      <a:pPr algn="ctr"/>
                      <a:r>
                        <a:rPr lang="en-US" sz="1200" dirty="0" smtClean="0">
                          <a:latin typeface="Helvetica" panose="020B0604020202020204" pitchFamily="34" charset="0"/>
                          <a:cs typeface="Helvetica" panose="020B0604020202020204" pitchFamily="34" charset="0"/>
                        </a:rPr>
                        <a:t>(public versus private)</a:t>
                      </a:r>
                      <a:endParaRPr lang="en-US" sz="1200" dirty="0">
                        <a:latin typeface="Helvetica" panose="020B0604020202020204" pitchFamily="34" charset="0"/>
                        <a:cs typeface="Helvetica" panose="020B0604020202020204" pitchFamily="34" charset="0"/>
                      </a:endParaRPr>
                    </a:p>
                  </a:txBody>
                  <a:tcPr marL="121920" marR="121920" anchor="ctr"/>
                </a:tc>
                <a:tc>
                  <a:txBody>
                    <a:bodyPr/>
                    <a:lstStyle/>
                    <a:p>
                      <a:pPr algn="ctr"/>
                      <a:r>
                        <a:rPr lang="en-US" sz="1200" dirty="0" smtClean="0">
                          <a:latin typeface="Helvetica" panose="020B0604020202020204" pitchFamily="34" charset="0"/>
                          <a:cs typeface="Helvetica" panose="020B0604020202020204" pitchFamily="34" charset="0"/>
                        </a:rPr>
                        <a:t>Setting</a:t>
                      </a:r>
                    </a:p>
                    <a:p>
                      <a:pPr algn="ctr"/>
                      <a:r>
                        <a:rPr lang="en-US" sz="1200" dirty="0" smtClean="0">
                          <a:latin typeface="Helvetica" panose="020B0604020202020204" pitchFamily="34" charset="0"/>
                          <a:cs typeface="Helvetica" panose="020B0604020202020204" pitchFamily="34" charset="0"/>
                        </a:rPr>
                        <a:t>(city, suburb,</a:t>
                      </a:r>
                      <a:r>
                        <a:rPr lang="en-US" sz="1200" baseline="0" dirty="0" smtClean="0">
                          <a:latin typeface="Helvetica" panose="020B0604020202020204" pitchFamily="34" charset="0"/>
                          <a:cs typeface="Helvetica" panose="020B0604020202020204" pitchFamily="34" charset="0"/>
                        </a:rPr>
                        <a:t> town &amp; rural)</a:t>
                      </a:r>
                      <a:endParaRPr lang="en-US" sz="1200" dirty="0">
                        <a:latin typeface="Helvetica" panose="020B0604020202020204" pitchFamily="34" charset="0"/>
                        <a:cs typeface="Helvetica" panose="020B0604020202020204" pitchFamily="34" charset="0"/>
                      </a:endParaRPr>
                    </a:p>
                  </a:txBody>
                  <a:tcPr marL="121920" marR="121920" anchor="ctr"/>
                </a:tc>
                <a:tc>
                  <a:txBody>
                    <a:bodyPr/>
                    <a:lstStyle/>
                    <a:p>
                      <a:pPr algn="ctr"/>
                      <a:r>
                        <a:rPr lang="en-US" sz="1200" dirty="0" smtClean="0">
                          <a:latin typeface="Helvetica" panose="020B0604020202020204" pitchFamily="34" charset="0"/>
                          <a:cs typeface="Helvetica" panose="020B0604020202020204" pitchFamily="34" charset="0"/>
                        </a:rPr>
                        <a:t>Size</a:t>
                      </a:r>
                    </a:p>
                    <a:p>
                      <a:pPr algn="ctr"/>
                      <a:r>
                        <a:rPr lang="en-US" sz="1200" dirty="0" smtClean="0">
                          <a:latin typeface="Helvetica" panose="020B0604020202020204" pitchFamily="34" charset="0"/>
                          <a:cs typeface="Helvetica" panose="020B0604020202020204" pitchFamily="34" charset="0"/>
                        </a:rPr>
                        <a:t>(large,</a:t>
                      </a:r>
                      <a:r>
                        <a:rPr lang="en-US" sz="1200" baseline="0" dirty="0" smtClean="0">
                          <a:latin typeface="Helvetica" panose="020B0604020202020204" pitchFamily="34" charset="0"/>
                          <a:cs typeface="Helvetica" panose="020B0604020202020204" pitchFamily="34" charset="0"/>
                        </a:rPr>
                        <a:t> medium &amp; small)</a:t>
                      </a:r>
                      <a:endParaRPr lang="en-US" sz="1200" dirty="0">
                        <a:latin typeface="Helvetica" panose="020B0604020202020204" pitchFamily="34" charset="0"/>
                        <a:cs typeface="Helvetica" panose="020B0604020202020204" pitchFamily="34" charset="0"/>
                      </a:endParaRPr>
                    </a:p>
                  </a:txBody>
                  <a:tcPr marL="121920" marR="121920" anchor="ctr"/>
                </a:tc>
                <a:tc>
                  <a:txBody>
                    <a:bodyPr/>
                    <a:lstStyle/>
                    <a:p>
                      <a:pPr algn="ctr"/>
                      <a:r>
                        <a:rPr lang="en-US" sz="1200" dirty="0" smtClean="0">
                          <a:latin typeface="Helvetica" panose="020B0604020202020204" pitchFamily="34" charset="0"/>
                          <a:cs typeface="Helvetica" panose="020B0604020202020204" pitchFamily="34" charset="0"/>
                        </a:rPr>
                        <a:t>Basic Carnegie</a:t>
                      </a:r>
                      <a:r>
                        <a:rPr lang="en-US" sz="1200" baseline="0" dirty="0" smtClean="0">
                          <a:latin typeface="Helvetica" panose="020B0604020202020204" pitchFamily="34" charset="0"/>
                          <a:cs typeface="Helvetica" panose="020B0604020202020204" pitchFamily="34" charset="0"/>
                        </a:rPr>
                        <a:t> Classification</a:t>
                      </a:r>
                      <a:endParaRPr lang="en-US" sz="1200" dirty="0">
                        <a:latin typeface="Helvetica" panose="020B0604020202020204" pitchFamily="34" charset="0"/>
                        <a:cs typeface="Helvetica" panose="020B0604020202020204" pitchFamily="34" charset="0"/>
                      </a:endParaRPr>
                    </a:p>
                  </a:txBody>
                  <a:tcPr marL="121920" marR="121920" anchor="ctr"/>
                </a:tc>
              </a:tr>
            </a:tbl>
          </a:graphicData>
        </a:graphic>
      </p:graphicFrame>
    </p:spTree>
    <p:extLst>
      <p:ext uri="{BB962C8B-B14F-4D97-AF65-F5344CB8AC3E}">
        <p14:creationId xmlns:p14="http://schemas.microsoft.com/office/powerpoint/2010/main" val="398335881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200" dirty="0" smtClean="0"/>
              <a:t/>
            </a:r>
            <a:br>
              <a:rPr lang="en-US" sz="2200" dirty="0" smtClean="0"/>
            </a:br>
            <a:r>
              <a:rPr lang="en-US" sz="2700" dirty="0"/>
              <a:t/>
            </a:r>
            <a:br>
              <a:rPr lang="en-US" sz="2700" dirty="0"/>
            </a:br>
            <a:r>
              <a:rPr lang="en-US" sz="2700" dirty="0" smtClean="0"/>
              <a:t>Graduate Students are Generally Far More Concerned with Career Prospects, and Less So with Cost, Than Their Undergraduate Counterparts</a:t>
            </a:r>
            <a:r>
              <a:rPr lang="en-US" sz="3600" dirty="0" smtClean="0"/>
              <a:t/>
            </a:r>
            <a:br>
              <a:rPr lang="en-US" sz="3600" dirty="0" smtClean="0"/>
            </a:br>
            <a:endParaRPr lang="en-US" sz="3600" dirty="0"/>
          </a:p>
        </p:txBody>
      </p:sp>
      <p:sp>
        <p:nvSpPr>
          <p:cNvPr id="3" name="Text Placeholder 2"/>
          <p:cNvSpPr>
            <a:spLocks noGrp="1"/>
          </p:cNvSpPr>
          <p:nvPr>
            <p:ph type="body" idx="1"/>
          </p:nvPr>
        </p:nvSpPr>
        <p:spPr/>
        <p:txBody>
          <a:bodyPr/>
          <a:lstStyle/>
          <a:p>
            <a:pPr algn="ctr"/>
            <a:r>
              <a:rPr lang="en-US" dirty="0" smtClean="0"/>
              <a:t>Bachelor’s Students </a:t>
            </a:r>
          </a:p>
        </p:txBody>
      </p:sp>
      <p:sp>
        <p:nvSpPr>
          <p:cNvPr id="4" name="Text Placeholder 3"/>
          <p:cNvSpPr>
            <a:spLocks noGrp="1"/>
          </p:cNvSpPr>
          <p:nvPr>
            <p:ph type="body" sz="half" idx="3"/>
          </p:nvPr>
        </p:nvSpPr>
        <p:spPr/>
        <p:txBody>
          <a:bodyPr/>
          <a:lstStyle/>
          <a:p>
            <a:pPr algn="ctr"/>
            <a:r>
              <a:rPr lang="en-US" dirty="0" smtClean="0"/>
              <a:t>Master’s Students </a:t>
            </a:r>
            <a:endParaRPr lang="en-US" dirty="0"/>
          </a:p>
        </p:txBody>
      </p:sp>
      <p:graphicFrame>
        <p:nvGraphicFramePr>
          <p:cNvPr id="8" name="Content Placeholder 7"/>
          <p:cNvGraphicFramePr>
            <a:graphicFrameLocks noGrp="1"/>
          </p:cNvGraphicFramePr>
          <p:nvPr>
            <p:ph sz="quarter" idx="2"/>
            <p:extLst>
              <p:ext uri="{D42A27DB-BD31-4B8C-83A1-F6EECF244321}">
                <p14:modId xmlns:p14="http://schemas.microsoft.com/office/powerpoint/2010/main" val="1567538702"/>
              </p:ext>
            </p:extLst>
          </p:nvPr>
        </p:nvGraphicFramePr>
        <p:xfrm>
          <a:off x="1219200" y="2133600"/>
          <a:ext cx="5080000" cy="4038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ontent Placeholder 8"/>
          <p:cNvGraphicFramePr>
            <a:graphicFrameLocks noGrp="1"/>
          </p:cNvGraphicFramePr>
          <p:nvPr>
            <p:ph sz="quarter" idx="4"/>
            <p:extLst>
              <p:ext uri="{D42A27DB-BD31-4B8C-83A1-F6EECF244321}">
                <p14:modId xmlns:p14="http://schemas.microsoft.com/office/powerpoint/2010/main" val="427726631"/>
              </p:ext>
            </p:extLst>
          </p:nvPr>
        </p:nvGraphicFramePr>
        <p:xfrm>
          <a:off x="6400800" y="2133600"/>
          <a:ext cx="5181600" cy="4038600"/>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p:cNvSpPr txBox="1"/>
          <p:nvPr/>
        </p:nvSpPr>
        <p:spPr>
          <a:xfrm>
            <a:off x="8610600" y="5863208"/>
            <a:ext cx="1219200" cy="369332"/>
          </a:xfrm>
          <a:prstGeom prst="rect">
            <a:avLst/>
          </a:prstGeom>
          <a:noFill/>
        </p:spPr>
        <p:txBody>
          <a:bodyPr wrap="square" rtlCol="0">
            <a:spAutoFit/>
          </a:bodyPr>
          <a:lstStyle/>
          <a:p>
            <a:r>
              <a:rPr lang="en-US" dirty="0" smtClean="0"/>
              <a:t>n=372</a:t>
            </a:r>
            <a:endParaRPr lang="en-US" dirty="0"/>
          </a:p>
        </p:txBody>
      </p:sp>
    </p:spTree>
    <p:extLst>
      <p:ext uri="{BB962C8B-B14F-4D97-AF65-F5344CB8AC3E}">
        <p14:creationId xmlns:p14="http://schemas.microsoft.com/office/powerpoint/2010/main" val="182801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43000" y="381000"/>
            <a:ext cx="10849205" cy="990600"/>
          </a:xfrm>
        </p:spPr>
        <p:txBody>
          <a:bodyPr/>
          <a:lstStyle/>
          <a:p>
            <a:r>
              <a:rPr lang="en-US" sz="2700" dirty="0"/>
              <a:t>Financial Capabilities</a:t>
            </a:r>
            <a:r>
              <a:rPr lang="en-US" sz="2700" dirty="0" smtClean="0"/>
              <a:t> Differ by </a:t>
            </a:r>
            <a:r>
              <a:rPr lang="en-US" sz="2700" dirty="0"/>
              <a:t>Country and Region</a:t>
            </a:r>
          </a:p>
        </p:txBody>
      </p:sp>
      <p:graphicFrame>
        <p:nvGraphicFramePr>
          <p:cNvPr id="6" name="Content Placeholder 4"/>
          <p:cNvGraphicFramePr>
            <a:graphicFrameLocks noGrp="1"/>
          </p:cNvGraphicFramePr>
          <p:nvPr>
            <p:ph sz="quarter" idx="1"/>
            <p:extLst>
              <p:ext uri="{D42A27DB-BD31-4B8C-83A1-F6EECF244321}">
                <p14:modId xmlns:p14="http://schemas.microsoft.com/office/powerpoint/2010/main" val="26488063"/>
              </p:ext>
            </p:extLst>
          </p:nvPr>
        </p:nvGraphicFramePr>
        <p:xfrm>
          <a:off x="457201" y="1556792"/>
          <a:ext cx="10820400" cy="52250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36145930"/>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5"/>
          <p:cNvSpPr>
            <a:spLocks noGrp="1"/>
          </p:cNvSpPr>
          <p:nvPr>
            <p:ph type="title"/>
          </p:nvPr>
        </p:nvSpPr>
        <p:spPr>
          <a:xfrm>
            <a:off x="1126580" y="304800"/>
            <a:ext cx="10849205" cy="990600"/>
          </a:xfrm>
        </p:spPr>
        <p:txBody>
          <a:bodyPr/>
          <a:lstStyle/>
          <a:p>
            <a:r>
              <a:rPr lang="en-US" altLang="en-US" sz="2700" dirty="0" smtClean="0">
                <a:latin typeface="Helvetica Neue" pitchFamily="-84" charset="0"/>
                <a:ea typeface="ＭＳ Ｐゴシック" pitchFamily="34" charset="-128"/>
              </a:rPr>
              <a:t>Reputation is Critical for Chinese Master’s Students </a:t>
            </a:r>
          </a:p>
        </p:txBody>
      </p:sp>
      <p:graphicFrame>
        <p:nvGraphicFramePr>
          <p:cNvPr id="21" name="Object 104"/>
          <p:cNvGraphicFramePr>
            <a:graphicFrameLocks noGrp="1"/>
          </p:cNvGraphicFramePr>
          <p:nvPr>
            <p:ph sz="quarter" idx="1"/>
            <p:extLst>
              <p:ext uri="{D42A27DB-BD31-4B8C-83A1-F6EECF244321}">
                <p14:modId xmlns:p14="http://schemas.microsoft.com/office/powerpoint/2010/main" val="1716433208"/>
              </p:ext>
            </p:extLst>
          </p:nvPr>
        </p:nvGraphicFramePr>
        <p:xfrm>
          <a:off x="812800" y="1219200"/>
          <a:ext cx="10847917" cy="47815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Table 8"/>
          <p:cNvGraphicFramePr>
            <a:graphicFrameLocks noGrp="1"/>
          </p:cNvGraphicFramePr>
          <p:nvPr>
            <p:extLst>
              <p:ext uri="{D42A27DB-BD31-4B8C-83A1-F6EECF244321}">
                <p14:modId xmlns:p14="http://schemas.microsoft.com/office/powerpoint/2010/main" val="830205602"/>
              </p:ext>
            </p:extLst>
          </p:nvPr>
        </p:nvGraphicFramePr>
        <p:xfrm>
          <a:off x="8130613" y="1854201"/>
          <a:ext cx="3451787" cy="1691640"/>
        </p:xfrm>
        <a:graphic>
          <a:graphicData uri="http://schemas.openxmlformats.org/drawingml/2006/table">
            <a:tbl>
              <a:tblPr firstRow="1" bandRow="1">
                <a:tableStyleId>{5C22544A-7EE6-4342-B048-85BDC9FD1C3A}</a:tableStyleId>
              </a:tblPr>
              <a:tblGrid>
                <a:gridCol w="2779712"/>
                <a:gridCol w="672075"/>
              </a:tblGrid>
              <a:tr h="321013">
                <a:tc>
                  <a:txBody>
                    <a:bodyPr/>
                    <a:lstStyle/>
                    <a:p>
                      <a:r>
                        <a:rPr kumimoji="0" lang="en-US" sz="1800" b="1" kern="1200" baseline="0" dirty="0" smtClean="0">
                          <a:solidFill>
                            <a:schemeClr val="tx1"/>
                          </a:solidFill>
                          <a:effectLst/>
                          <a:latin typeface="Verdana"/>
                          <a:ea typeface="+mn-ea"/>
                          <a:cs typeface="Verdana"/>
                        </a:rPr>
                        <a:t>C</a:t>
                      </a:r>
                      <a:r>
                        <a:rPr kumimoji="0" lang="en-US" altLang="zh-CN" sz="1800" b="1" kern="1200" baseline="0" dirty="0" smtClean="0">
                          <a:solidFill>
                            <a:schemeClr val="tx1"/>
                          </a:solidFill>
                          <a:effectLst/>
                          <a:latin typeface="Verdana"/>
                          <a:ea typeface="+mn-ea"/>
                          <a:cs typeface="Verdana"/>
                        </a:rPr>
                        <a:t>ost</a:t>
                      </a:r>
                      <a:endParaRPr kumimoji="0" lang="en-US" sz="1800" b="1" kern="1200" baseline="0" dirty="0">
                        <a:solidFill>
                          <a:schemeClr val="tx1"/>
                        </a:solidFill>
                        <a:effectLst/>
                        <a:latin typeface="Verdana"/>
                        <a:ea typeface="+mn-ea"/>
                        <a:cs typeface="Verdana"/>
                      </a:endParaRPr>
                    </a:p>
                  </a:txBody>
                  <a:tcPr marL="121920" marR="121920">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l" defTabSz="457200" rtl="0" eaLnBrk="1" latinLnBrk="0" hangingPunct="1"/>
                      <a:endParaRPr lang="en-US" sz="900" b="1" kern="1200" dirty="0">
                        <a:solidFill>
                          <a:sysClr val="windowText" lastClr="000000"/>
                        </a:solidFill>
                        <a:latin typeface="Verdana"/>
                        <a:ea typeface="+mn-ea"/>
                        <a:cs typeface="Verdana"/>
                      </a:endParaRPr>
                    </a:p>
                  </a:txBody>
                  <a:tcPr marL="121920" marR="121920">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noFill/>
                  </a:tcPr>
                </a:tc>
              </a:tr>
              <a:tr h="321013">
                <a:tc>
                  <a:txBody>
                    <a:bodyPr/>
                    <a:lstStyle/>
                    <a:p>
                      <a:r>
                        <a:rPr lang="en-US" sz="1050" b="0" dirty="0" smtClean="0">
                          <a:solidFill>
                            <a:sysClr val="windowText" lastClr="000000"/>
                          </a:solidFill>
                          <a:latin typeface="Verdana"/>
                          <a:cs typeface="Verdana"/>
                        </a:rPr>
                        <a:t>Annual tuition and fees (before financial aid and scholarships)</a:t>
                      </a:r>
                      <a:endParaRPr lang="en-US" sz="1050" b="0" dirty="0">
                        <a:solidFill>
                          <a:sysClr val="windowText" lastClr="000000"/>
                        </a:solidFill>
                        <a:latin typeface="Verdana"/>
                        <a:cs typeface="Verdana"/>
                      </a:endParaRPr>
                    </a:p>
                  </a:txBody>
                  <a:tcPr marL="121920" marR="121920">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l" defTabSz="457200" rtl="0" eaLnBrk="1" latinLnBrk="0" hangingPunct="1"/>
                      <a:r>
                        <a:rPr lang="en-US" altLang="zh-CN" sz="1050" b="0" kern="1200" dirty="0" smtClean="0">
                          <a:solidFill>
                            <a:sysClr val="windowText" lastClr="000000"/>
                          </a:solidFill>
                          <a:latin typeface="Verdana"/>
                          <a:ea typeface="+mn-ea"/>
                          <a:cs typeface="Verdana"/>
                        </a:rPr>
                        <a:t>29%</a:t>
                      </a:r>
                      <a:endParaRPr lang="en-US" sz="1050" b="0" kern="1200" dirty="0">
                        <a:solidFill>
                          <a:sysClr val="windowText" lastClr="000000"/>
                        </a:solidFill>
                        <a:latin typeface="Verdana"/>
                        <a:ea typeface="+mn-ea"/>
                        <a:cs typeface="Verdana"/>
                      </a:endParaRPr>
                    </a:p>
                  </a:txBody>
                  <a:tcPr marL="121920" marR="121920">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r>
              <a:tr h="321013">
                <a:tc>
                  <a:txBody>
                    <a:bodyPr/>
                    <a:lstStyle/>
                    <a:p>
                      <a:pPr marL="0" algn="l" defTabSz="457200" rtl="0" eaLnBrk="1" latinLnBrk="0" hangingPunct="1"/>
                      <a:r>
                        <a:rPr lang="en-US" sz="1050" b="0" kern="1200" dirty="0" smtClean="0">
                          <a:solidFill>
                            <a:sysClr val="windowText" lastClr="000000"/>
                          </a:solidFill>
                          <a:latin typeface="Verdana"/>
                          <a:ea typeface="+mn-ea"/>
                          <a:cs typeface="Verdana"/>
                        </a:rPr>
                        <a:t>Availability of financial aid and scholarships</a:t>
                      </a:r>
                      <a:r>
                        <a:rPr lang="en-US" sz="1050" b="0" kern="1200" baseline="0" dirty="0" smtClean="0">
                          <a:solidFill>
                            <a:sysClr val="windowText" lastClr="000000"/>
                          </a:solidFill>
                          <a:latin typeface="Verdana"/>
                          <a:ea typeface="+mn-ea"/>
                          <a:cs typeface="Verdana"/>
                        </a:rPr>
                        <a:t> </a:t>
                      </a:r>
                      <a:r>
                        <a:rPr lang="en-US" sz="1050" b="0" kern="1200" dirty="0" smtClean="0">
                          <a:solidFill>
                            <a:sysClr val="windowText" lastClr="000000"/>
                          </a:solidFill>
                          <a:latin typeface="Verdana"/>
                          <a:ea typeface="+mn-ea"/>
                          <a:cs typeface="Verdana"/>
                        </a:rPr>
                        <a:t>awarded by institutions</a:t>
                      </a:r>
                      <a:endParaRPr lang="en-US" sz="1050" b="0" kern="1200" dirty="0">
                        <a:solidFill>
                          <a:sysClr val="windowText" lastClr="000000"/>
                        </a:solidFill>
                        <a:latin typeface="Verdana"/>
                        <a:ea typeface="+mn-ea"/>
                        <a:cs typeface="Verdana"/>
                      </a:endParaRPr>
                    </a:p>
                  </a:txBody>
                  <a:tcPr marL="121920" marR="121920">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l" defTabSz="457200" rtl="0" eaLnBrk="1" latinLnBrk="0" hangingPunct="1"/>
                      <a:r>
                        <a:rPr lang="en-US" sz="1050" b="0" kern="1200" dirty="0" smtClean="0">
                          <a:solidFill>
                            <a:sysClr val="windowText" lastClr="000000"/>
                          </a:solidFill>
                          <a:latin typeface="Verdana"/>
                          <a:ea typeface="+mn-ea"/>
                          <a:cs typeface="Verdana"/>
                        </a:rPr>
                        <a:t>17</a:t>
                      </a:r>
                      <a:r>
                        <a:rPr lang="en-US" altLang="zh-CN" sz="1050" b="0" kern="1200" dirty="0" smtClean="0">
                          <a:solidFill>
                            <a:sysClr val="windowText" lastClr="000000"/>
                          </a:solidFill>
                          <a:latin typeface="Verdana"/>
                          <a:ea typeface="+mn-ea"/>
                          <a:cs typeface="Verdana"/>
                        </a:rPr>
                        <a:t>%</a:t>
                      </a:r>
                      <a:endParaRPr lang="en-US" sz="1050" b="0" kern="1200" dirty="0">
                        <a:solidFill>
                          <a:sysClr val="windowText" lastClr="000000"/>
                        </a:solidFill>
                        <a:latin typeface="Verdana"/>
                        <a:ea typeface="+mn-ea"/>
                        <a:cs typeface="Verdana"/>
                      </a:endParaRPr>
                    </a:p>
                  </a:txBody>
                  <a:tcPr marL="121920" marR="121920">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r>
              <a:tr h="204281">
                <a:tc>
                  <a:txBody>
                    <a:bodyPr/>
                    <a:lstStyle/>
                    <a:p>
                      <a:pPr marL="0" algn="l" defTabSz="457200" rtl="0" eaLnBrk="1" latinLnBrk="0" hangingPunct="1"/>
                      <a:r>
                        <a:rPr lang="en-US" sz="1050" b="0" kern="1200" dirty="0" smtClean="0">
                          <a:solidFill>
                            <a:sysClr val="windowText" lastClr="000000"/>
                          </a:solidFill>
                          <a:latin typeface="Verdana"/>
                          <a:ea typeface="+mn-ea"/>
                          <a:cs typeface="Verdana"/>
                        </a:rPr>
                        <a:t>Cost of living</a:t>
                      </a:r>
                      <a:endParaRPr lang="en-US" sz="1050" b="0" kern="1200" dirty="0">
                        <a:solidFill>
                          <a:sysClr val="windowText" lastClr="000000"/>
                        </a:solidFill>
                        <a:latin typeface="Verdana"/>
                        <a:ea typeface="+mn-ea"/>
                        <a:cs typeface="Verdana"/>
                      </a:endParaRPr>
                    </a:p>
                  </a:txBody>
                  <a:tcPr marL="121920" marR="121920">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l" defTabSz="457200" rtl="0" eaLnBrk="1" latinLnBrk="0" hangingPunct="1"/>
                      <a:r>
                        <a:rPr lang="en-US" sz="1050" b="0" kern="1200" dirty="0" smtClean="0">
                          <a:solidFill>
                            <a:sysClr val="windowText" lastClr="000000"/>
                          </a:solidFill>
                          <a:latin typeface="Verdana"/>
                          <a:ea typeface="+mn-ea"/>
                          <a:cs typeface="Verdana"/>
                        </a:rPr>
                        <a:t>14</a:t>
                      </a:r>
                      <a:r>
                        <a:rPr lang="en-US" altLang="zh-CN" sz="1050" b="0" kern="1200" dirty="0" smtClean="0">
                          <a:solidFill>
                            <a:sysClr val="windowText" lastClr="000000"/>
                          </a:solidFill>
                          <a:latin typeface="Verdana"/>
                          <a:ea typeface="+mn-ea"/>
                          <a:cs typeface="Verdana"/>
                        </a:rPr>
                        <a:t>%</a:t>
                      </a:r>
                      <a:endParaRPr lang="en-US" sz="1050" b="0" kern="1200" dirty="0">
                        <a:solidFill>
                          <a:sysClr val="windowText" lastClr="000000"/>
                        </a:solidFill>
                        <a:latin typeface="Verdana"/>
                        <a:ea typeface="+mn-ea"/>
                        <a:cs typeface="Verdana"/>
                      </a:endParaRPr>
                    </a:p>
                  </a:txBody>
                  <a:tcPr marL="121920" marR="121920">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r>
              <a:tr h="204281">
                <a:tc>
                  <a:txBody>
                    <a:bodyPr/>
                    <a:lstStyle/>
                    <a:p>
                      <a:pPr marL="0" algn="l" defTabSz="457200" rtl="0" eaLnBrk="1" latinLnBrk="0" hangingPunct="1"/>
                      <a:r>
                        <a:rPr lang="en-US" sz="1050" b="0" kern="1200" dirty="0" smtClean="0">
                          <a:solidFill>
                            <a:sysClr val="windowText" lastClr="000000"/>
                          </a:solidFill>
                          <a:latin typeface="Verdana"/>
                          <a:ea typeface="+mn-ea"/>
                          <a:cs typeface="Verdana"/>
                        </a:rPr>
                        <a:t>Duration of program</a:t>
                      </a:r>
                      <a:endParaRPr lang="en-US" sz="1050" b="0" kern="1200" dirty="0">
                        <a:solidFill>
                          <a:sysClr val="windowText" lastClr="000000"/>
                        </a:solidFill>
                        <a:latin typeface="Verdana"/>
                        <a:ea typeface="+mn-ea"/>
                        <a:cs typeface="Verdana"/>
                      </a:endParaRPr>
                    </a:p>
                  </a:txBody>
                  <a:tcPr marL="121920" marR="121920">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marL="0" algn="l" defTabSz="457200" rtl="0" eaLnBrk="1" latinLnBrk="0" hangingPunct="1"/>
                      <a:r>
                        <a:rPr lang="en-US" sz="1050" b="0" kern="1200" dirty="0" smtClean="0">
                          <a:solidFill>
                            <a:sysClr val="windowText" lastClr="000000"/>
                          </a:solidFill>
                          <a:latin typeface="Verdana"/>
                          <a:ea typeface="+mn-ea"/>
                          <a:cs typeface="Verdana"/>
                        </a:rPr>
                        <a:t>17</a:t>
                      </a:r>
                      <a:r>
                        <a:rPr lang="en-US" altLang="zh-CN" sz="1050" b="0" kern="1200" dirty="0" smtClean="0">
                          <a:solidFill>
                            <a:sysClr val="windowText" lastClr="000000"/>
                          </a:solidFill>
                          <a:latin typeface="Verdana"/>
                          <a:ea typeface="+mn-ea"/>
                          <a:cs typeface="Verdana"/>
                        </a:rPr>
                        <a:t>%</a:t>
                      </a:r>
                      <a:endParaRPr lang="en-US" sz="1050" b="0" kern="1200" dirty="0">
                        <a:solidFill>
                          <a:sysClr val="windowText" lastClr="000000"/>
                        </a:solidFill>
                        <a:latin typeface="Verdana"/>
                        <a:ea typeface="+mn-ea"/>
                        <a:cs typeface="Verdana"/>
                      </a:endParaRPr>
                    </a:p>
                  </a:txBody>
                  <a:tcPr marL="121920" marR="121920">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596599779"/>
              </p:ext>
            </p:extLst>
          </p:nvPr>
        </p:nvGraphicFramePr>
        <p:xfrm>
          <a:off x="7380372" y="4541760"/>
          <a:ext cx="3447554" cy="1051336"/>
        </p:xfrm>
        <a:graphic>
          <a:graphicData uri="http://schemas.openxmlformats.org/drawingml/2006/table">
            <a:tbl>
              <a:tblPr firstRow="1" bandRow="1">
                <a:tableStyleId>{5C22544A-7EE6-4342-B048-85BDC9FD1C3A}</a:tableStyleId>
              </a:tblPr>
              <a:tblGrid>
                <a:gridCol w="2775479"/>
                <a:gridCol w="672075"/>
              </a:tblGrid>
              <a:tr h="128080">
                <a:tc>
                  <a:txBody>
                    <a:bodyPr/>
                    <a:lstStyle/>
                    <a:p>
                      <a:pPr marL="0" algn="l" rtl="0" eaLnBrk="1" latinLnBrk="0" hangingPunct="1"/>
                      <a:r>
                        <a:rPr kumimoji="0" lang="en-US" sz="1800" b="1" kern="1200" baseline="0" dirty="0" smtClean="0">
                          <a:solidFill>
                            <a:schemeClr val="tx1"/>
                          </a:solidFill>
                          <a:effectLst/>
                          <a:latin typeface="Verdana"/>
                          <a:ea typeface="+mn-ea"/>
                          <a:cs typeface="Verdana"/>
                        </a:rPr>
                        <a:t>S</a:t>
                      </a:r>
                      <a:r>
                        <a:rPr kumimoji="0" lang="en-US" altLang="zh-CN" sz="1800" b="1" kern="1200" baseline="0" dirty="0" smtClean="0">
                          <a:solidFill>
                            <a:schemeClr val="tx1"/>
                          </a:solidFill>
                          <a:effectLst/>
                          <a:latin typeface="Verdana"/>
                          <a:ea typeface="+mn-ea"/>
                          <a:cs typeface="Verdana"/>
                        </a:rPr>
                        <a:t>chool Reputation</a:t>
                      </a:r>
                      <a:endParaRPr kumimoji="0" lang="en-US" sz="1800" b="1" kern="1200" baseline="0" dirty="0">
                        <a:solidFill>
                          <a:schemeClr val="tx1"/>
                        </a:solidFill>
                        <a:effectLst/>
                        <a:latin typeface="Verdana"/>
                        <a:ea typeface="+mn-ea"/>
                        <a:cs typeface="Verdana"/>
                      </a:endParaRPr>
                    </a:p>
                  </a:txBody>
                  <a:tcPr marL="121920" marR="121920" marT="45692" marB="45692">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l" defTabSz="457200" rtl="0" eaLnBrk="1" latinLnBrk="0" hangingPunct="1"/>
                      <a:endParaRPr lang="en-US" sz="900" b="1" kern="1200" dirty="0">
                        <a:solidFill>
                          <a:sysClr val="windowText" lastClr="000000"/>
                        </a:solidFill>
                        <a:latin typeface="Verdana"/>
                        <a:ea typeface="+mn-ea"/>
                        <a:cs typeface="Verdana"/>
                      </a:endParaRPr>
                    </a:p>
                  </a:txBody>
                  <a:tcPr marL="121920" marR="121920" marT="45692" marB="45692">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noFill/>
                  </a:tcPr>
                </a:tc>
              </a:tr>
              <a:tr h="228462">
                <a:tc>
                  <a:txBody>
                    <a:bodyPr/>
                    <a:lstStyle/>
                    <a:p>
                      <a:r>
                        <a:rPr lang="en-US" sz="900" b="0" dirty="0" smtClean="0">
                          <a:solidFill>
                            <a:sysClr val="windowText" lastClr="000000"/>
                          </a:solidFill>
                          <a:latin typeface="Verdana"/>
                          <a:cs typeface="Verdana"/>
                        </a:rPr>
                        <a:t>Faculty research and expertise</a:t>
                      </a:r>
                      <a:endParaRPr lang="en-US" sz="900" b="0" dirty="0">
                        <a:solidFill>
                          <a:sysClr val="windowText" lastClr="000000"/>
                        </a:solidFill>
                        <a:latin typeface="Verdana"/>
                        <a:cs typeface="Verdana"/>
                      </a:endParaRPr>
                    </a:p>
                  </a:txBody>
                  <a:tcPr marL="121920" marR="121920" marT="45692" marB="45692">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l" defTabSz="457200" rtl="0" eaLnBrk="1" latinLnBrk="0" hangingPunct="1"/>
                      <a:r>
                        <a:rPr lang="en-US" sz="900" b="0" kern="1200" dirty="0" smtClean="0">
                          <a:solidFill>
                            <a:sysClr val="windowText" lastClr="000000"/>
                          </a:solidFill>
                          <a:latin typeface="Verdana"/>
                          <a:ea typeface="+mn-ea"/>
                          <a:cs typeface="Verdana"/>
                        </a:rPr>
                        <a:t>33</a:t>
                      </a:r>
                      <a:r>
                        <a:rPr lang="en-US" altLang="zh-CN" sz="900" b="0" kern="1200" dirty="0" smtClean="0">
                          <a:solidFill>
                            <a:sysClr val="windowText" lastClr="000000"/>
                          </a:solidFill>
                          <a:latin typeface="Verdana"/>
                          <a:ea typeface="+mn-ea"/>
                          <a:cs typeface="Verdana"/>
                        </a:rPr>
                        <a:t>%</a:t>
                      </a:r>
                      <a:endParaRPr lang="en-US" sz="900" b="0" kern="1200" dirty="0">
                        <a:solidFill>
                          <a:sysClr val="windowText" lastClr="000000"/>
                        </a:solidFill>
                        <a:latin typeface="Verdana"/>
                        <a:ea typeface="+mn-ea"/>
                        <a:cs typeface="Verdana"/>
                      </a:endParaRPr>
                    </a:p>
                  </a:txBody>
                  <a:tcPr marL="121920" marR="121920" marT="45692" marB="45692">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r>
              <a:tr h="228462">
                <a:tc>
                  <a:txBody>
                    <a:bodyPr/>
                    <a:lstStyle/>
                    <a:p>
                      <a:pPr marL="0" algn="l" defTabSz="457200" rtl="0" eaLnBrk="1" latinLnBrk="0" hangingPunct="1"/>
                      <a:r>
                        <a:rPr lang="en-US" sz="900" b="1" kern="1200" dirty="0" smtClean="0">
                          <a:solidFill>
                            <a:srgbClr val="262626"/>
                          </a:solidFill>
                          <a:latin typeface="Verdana"/>
                          <a:ea typeface="+mn-ea"/>
                          <a:cs typeface="Verdana"/>
                        </a:rPr>
                        <a:t>Ranking of the school/program</a:t>
                      </a:r>
                      <a:endParaRPr lang="en-US" sz="900" b="1" kern="1200" dirty="0">
                        <a:solidFill>
                          <a:srgbClr val="262626"/>
                        </a:solidFill>
                        <a:latin typeface="Verdana"/>
                        <a:ea typeface="+mn-ea"/>
                        <a:cs typeface="Verdana"/>
                      </a:endParaRPr>
                    </a:p>
                  </a:txBody>
                  <a:tcPr marL="121920" marR="121920" marT="45692" marB="45692">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D2D2D2"/>
                    </a:solidFill>
                  </a:tcPr>
                </a:tc>
                <a:tc>
                  <a:txBody>
                    <a:bodyPr/>
                    <a:lstStyle/>
                    <a:p>
                      <a:pPr marL="0" algn="l" defTabSz="457200" rtl="0" eaLnBrk="1" latinLnBrk="0" hangingPunct="1"/>
                      <a:r>
                        <a:rPr lang="en-US" altLang="zh-CN" sz="900" b="1" kern="1200" dirty="0" smtClean="0">
                          <a:solidFill>
                            <a:srgbClr val="262626"/>
                          </a:solidFill>
                          <a:latin typeface="Verdana"/>
                          <a:ea typeface="+mn-ea"/>
                          <a:cs typeface="Verdana"/>
                        </a:rPr>
                        <a:t>39%</a:t>
                      </a:r>
                      <a:endParaRPr lang="en-US" sz="900" b="1" kern="1200" dirty="0">
                        <a:solidFill>
                          <a:srgbClr val="262626"/>
                        </a:solidFill>
                        <a:latin typeface="Verdana"/>
                        <a:ea typeface="+mn-ea"/>
                        <a:cs typeface="Verdana"/>
                      </a:endParaRPr>
                    </a:p>
                  </a:txBody>
                  <a:tcPr marL="121920" marR="121920" marT="45692" marB="45692">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D2D2D2"/>
                    </a:solidFill>
                  </a:tcPr>
                </a:tc>
              </a:tr>
              <a:tr h="228462">
                <a:tc>
                  <a:txBody>
                    <a:bodyPr/>
                    <a:lstStyle/>
                    <a:p>
                      <a:pPr marL="0" algn="l" defTabSz="457200" rtl="0" eaLnBrk="1" latinLnBrk="0" hangingPunct="1"/>
                      <a:r>
                        <a:rPr lang="en-US" sz="900" b="0" kern="1200" dirty="0" smtClean="0">
                          <a:solidFill>
                            <a:sysClr val="windowText" lastClr="000000"/>
                          </a:solidFill>
                          <a:latin typeface="Verdana"/>
                          <a:ea typeface="+mn-ea"/>
                          <a:cs typeface="Verdana"/>
                        </a:rPr>
                        <a:t>Recommendations from peers</a:t>
                      </a:r>
                      <a:endParaRPr lang="en-US" sz="900" b="0" kern="1200" dirty="0">
                        <a:solidFill>
                          <a:sysClr val="windowText" lastClr="000000"/>
                        </a:solidFill>
                        <a:latin typeface="Verdana"/>
                        <a:ea typeface="+mn-ea"/>
                        <a:cs typeface="Verdana"/>
                      </a:endParaRPr>
                    </a:p>
                  </a:txBody>
                  <a:tcPr marL="121920" marR="121920" marT="45692" marB="45692">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marL="0" algn="l" defTabSz="457200" rtl="0" eaLnBrk="1" latinLnBrk="0" hangingPunct="1"/>
                      <a:r>
                        <a:rPr lang="en-US" sz="900" b="0" kern="1200" dirty="0" smtClean="0">
                          <a:solidFill>
                            <a:sysClr val="windowText" lastClr="000000"/>
                          </a:solidFill>
                          <a:latin typeface="Verdana"/>
                          <a:ea typeface="+mn-ea"/>
                          <a:cs typeface="Verdana"/>
                        </a:rPr>
                        <a:t>19</a:t>
                      </a:r>
                      <a:r>
                        <a:rPr lang="en-US" altLang="zh-CN" sz="900" b="0" kern="1200" dirty="0" smtClean="0">
                          <a:solidFill>
                            <a:sysClr val="windowText" lastClr="000000"/>
                          </a:solidFill>
                          <a:latin typeface="Verdana"/>
                          <a:ea typeface="+mn-ea"/>
                          <a:cs typeface="Verdana"/>
                        </a:rPr>
                        <a:t>%</a:t>
                      </a:r>
                      <a:endParaRPr lang="en-US" sz="900" b="0" kern="1200" dirty="0">
                        <a:solidFill>
                          <a:sysClr val="windowText" lastClr="000000"/>
                        </a:solidFill>
                        <a:latin typeface="Verdana"/>
                        <a:ea typeface="+mn-ea"/>
                        <a:cs typeface="Verdana"/>
                      </a:endParaRPr>
                    </a:p>
                  </a:txBody>
                  <a:tcPr marL="121920" marR="121920" marT="45692" marB="45692">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r>
            </a:tbl>
          </a:graphicData>
        </a:graphic>
      </p:graphicFrame>
      <p:cxnSp>
        <p:nvCxnSpPr>
          <p:cNvPr id="11" name="Straight Connector 10"/>
          <p:cNvCxnSpPr/>
          <p:nvPr/>
        </p:nvCxnSpPr>
        <p:spPr>
          <a:xfrm>
            <a:off x="7372351" y="4538663"/>
            <a:ext cx="4210049" cy="1588"/>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graphicFrame>
        <p:nvGraphicFramePr>
          <p:cNvPr id="12" name="Table 11"/>
          <p:cNvGraphicFramePr>
            <a:graphicFrameLocks noGrp="1"/>
          </p:cNvGraphicFramePr>
          <p:nvPr>
            <p:extLst>
              <p:ext uri="{D42A27DB-BD31-4B8C-83A1-F6EECF244321}">
                <p14:modId xmlns:p14="http://schemas.microsoft.com/office/powerpoint/2010/main" val="2613417994"/>
              </p:ext>
            </p:extLst>
          </p:nvPr>
        </p:nvGraphicFramePr>
        <p:xfrm>
          <a:off x="304800" y="4533900"/>
          <a:ext cx="3552395" cy="1463675"/>
        </p:xfrm>
        <a:graphic>
          <a:graphicData uri="http://schemas.openxmlformats.org/drawingml/2006/table">
            <a:tbl>
              <a:tblPr firstRow="1" bandRow="1">
                <a:tableStyleId>{5C22544A-7EE6-4342-B048-85BDC9FD1C3A}</a:tableStyleId>
              </a:tblPr>
              <a:tblGrid>
                <a:gridCol w="2880651"/>
                <a:gridCol w="671744"/>
              </a:tblGrid>
              <a:tr h="365919">
                <a:tc>
                  <a:txBody>
                    <a:bodyPr/>
                    <a:lstStyle/>
                    <a:p>
                      <a:pPr marL="0" algn="l" rtl="0" eaLnBrk="1" latinLnBrk="0" hangingPunct="1"/>
                      <a:r>
                        <a:rPr kumimoji="0" lang="en-US" sz="1800" b="1" kern="1200" baseline="0" dirty="0" smtClean="0">
                          <a:solidFill>
                            <a:schemeClr val="tx1"/>
                          </a:solidFill>
                          <a:effectLst/>
                          <a:latin typeface="Verdana"/>
                          <a:ea typeface="+mn-ea"/>
                          <a:cs typeface="Verdana"/>
                        </a:rPr>
                        <a:t>C</a:t>
                      </a:r>
                      <a:r>
                        <a:rPr kumimoji="0" lang="en-US" altLang="zh-CN" sz="1800" b="1" kern="1200" baseline="0" dirty="0" smtClean="0">
                          <a:solidFill>
                            <a:schemeClr val="tx1"/>
                          </a:solidFill>
                          <a:effectLst/>
                          <a:latin typeface="Verdana"/>
                          <a:ea typeface="+mn-ea"/>
                          <a:cs typeface="Verdana"/>
                        </a:rPr>
                        <a:t>areer Prospects</a:t>
                      </a:r>
                      <a:endParaRPr kumimoji="0" lang="en-US" sz="1800" b="1" kern="1200" baseline="0" dirty="0">
                        <a:solidFill>
                          <a:schemeClr val="tx1"/>
                        </a:solidFill>
                        <a:effectLst/>
                        <a:latin typeface="Verdana"/>
                        <a:ea typeface="+mn-ea"/>
                        <a:cs typeface="Verdana"/>
                      </a:endParaRPr>
                    </a:p>
                  </a:txBody>
                  <a:tcPr marL="121920" marR="121920" marT="45740" marB="45740">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457200" rtl="0" eaLnBrk="1" latinLnBrk="0" hangingPunct="1"/>
                      <a:endParaRPr lang="en-US" sz="900" b="1" kern="1200" dirty="0">
                        <a:solidFill>
                          <a:sysClr val="windowText" lastClr="000000"/>
                        </a:solidFill>
                        <a:latin typeface="Verdana"/>
                        <a:ea typeface="+mn-ea"/>
                        <a:cs typeface="Verdana"/>
                      </a:endParaRPr>
                    </a:p>
                  </a:txBody>
                  <a:tcPr marL="121920" marR="121920" marT="45740" marB="45740">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28699">
                <a:tc>
                  <a:txBody>
                    <a:bodyPr/>
                    <a:lstStyle/>
                    <a:p>
                      <a:r>
                        <a:rPr lang="en-US" sz="900" b="0" dirty="0" smtClean="0">
                          <a:solidFill>
                            <a:sysClr val="windowText" lastClr="000000"/>
                          </a:solidFill>
                          <a:latin typeface="Verdana"/>
                          <a:cs typeface="Verdana"/>
                        </a:rPr>
                        <a:t>Earning potential following graduation</a:t>
                      </a:r>
                      <a:endParaRPr lang="en-US" sz="900" b="0" dirty="0">
                        <a:solidFill>
                          <a:sysClr val="windowText" lastClr="000000"/>
                        </a:solidFill>
                        <a:latin typeface="Verdana"/>
                        <a:cs typeface="Verdana"/>
                      </a:endParaRPr>
                    </a:p>
                  </a:txBody>
                  <a:tcPr marL="121920" marR="121920" marT="45740" marB="4574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457200" rtl="0" eaLnBrk="1" latinLnBrk="0" hangingPunct="1"/>
                      <a:r>
                        <a:rPr lang="en-US" sz="900" b="0" kern="1200" dirty="0" smtClean="0">
                          <a:solidFill>
                            <a:sysClr val="windowText" lastClr="000000"/>
                          </a:solidFill>
                          <a:latin typeface="Verdana"/>
                          <a:ea typeface="+mn-ea"/>
                          <a:cs typeface="Verdana"/>
                        </a:rPr>
                        <a:t>41</a:t>
                      </a:r>
                      <a:r>
                        <a:rPr lang="en-US" altLang="zh-CN" sz="900" b="0" kern="1200" dirty="0" smtClean="0">
                          <a:solidFill>
                            <a:sysClr val="windowText" lastClr="000000"/>
                          </a:solidFill>
                          <a:latin typeface="Verdana"/>
                          <a:ea typeface="+mn-ea"/>
                          <a:cs typeface="Verdana"/>
                        </a:rPr>
                        <a:t>%</a:t>
                      </a:r>
                      <a:endParaRPr lang="en-US" sz="900" b="0" kern="1200" dirty="0">
                        <a:solidFill>
                          <a:sysClr val="windowText" lastClr="000000"/>
                        </a:solidFill>
                        <a:latin typeface="Verdana"/>
                        <a:ea typeface="+mn-ea"/>
                        <a:cs typeface="Verdana"/>
                      </a:endParaRPr>
                    </a:p>
                  </a:txBody>
                  <a:tcPr marL="121920" marR="121920" marT="45740" marB="4574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365919">
                <a:tc>
                  <a:txBody>
                    <a:bodyPr/>
                    <a:lstStyle/>
                    <a:p>
                      <a:pPr marL="0" algn="l" defTabSz="457200" rtl="0" eaLnBrk="1" latinLnBrk="0" hangingPunct="1"/>
                      <a:r>
                        <a:rPr lang="en-US" sz="900" b="1" kern="1200" dirty="0" smtClean="0">
                          <a:solidFill>
                            <a:srgbClr val="262626"/>
                          </a:solidFill>
                          <a:latin typeface="Verdana"/>
                          <a:ea typeface="+mn-ea"/>
                          <a:cs typeface="Verdana"/>
                        </a:rPr>
                        <a:t>Reputation of school/program with</a:t>
                      </a:r>
                      <a:r>
                        <a:rPr lang="en-US" sz="900" b="1" kern="1200" baseline="0" dirty="0" smtClean="0">
                          <a:solidFill>
                            <a:srgbClr val="262626"/>
                          </a:solidFill>
                          <a:latin typeface="Verdana"/>
                          <a:ea typeface="+mn-ea"/>
                          <a:cs typeface="Verdana"/>
                        </a:rPr>
                        <a:t> </a:t>
                      </a:r>
                      <a:r>
                        <a:rPr lang="en-US" sz="900" b="1" kern="1200" dirty="0" smtClean="0">
                          <a:solidFill>
                            <a:srgbClr val="262626"/>
                          </a:solidFill>
                          <a:latin typeface="Verdana"/>
                          <a:ea typeface="+mn-ea"/>
                          <a:cs typeface="Verdana"/>
                        </a:rPr>
                        <a:t>potential employers</a:t>
                      </a:r>
                      <a:endParaRPr lang="en-US" sz="900" b="1" kern="1200" dirty="0">
                        <a:solidFill>
                          <a:srgbClr val="262626"/>
                        </a:solidFill>
                        <a:latin typeface="Verdana"/>
                        <a:ea typeface="+mn-ea"/>
                        <a:cs typeface="Verdana"/>
                      </a:endParaRPr>
                    </a:p>
                  </a:txBody>
                  <a:tcPr marL="121920" marR="121920" marT="45740" marB="45740">
                    <a:lnL w="12700" cmpd="sng">
                      <a:noFill/>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l" defTabSz="457200" rtl="0" eaLnBrk="1" latinLnBrk="0" hangingPunct="1"/>
                      <a:r>
                        <a:rPr lang="en-US" altLang="zh-CN" sz="900" b="1" kern="1200" dirty="0" smtClean="0">
                          <a:solidFill>
                            <a:srgbClr val="262626"/>
                          </a:solidFill>
                          <a:latin typeface="Verdana"/>
                          <a:ea typeface="+mn-ea"/>
                          <a:cs typeface="Verdana"/>
                        </a:rPr>
                        <a:t>53%</a:t>
                      </a:r>
                      <a:endParaRPr lang="en-US" sz="900" b="1" kern="1200" dirty="0">
                        <a:solidFill>
                          <a:srgbClr val="262626"/>
                        </a:solidFill>
                        <a:latin typeface="Verdana"/>
                        <a:ea typeface="+mn-ea"/>
                        <a:cs typeface="Verdana"/>
                      </a:endParaRPr>
                    </a:p>
                  </a:txBody>
                  <a:tcPr marL="121920" marR="121920" marT="45740" marB="457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503138">
                <a:tc>
                  <a:txBody>
                    <a:bodyPr/>
                    <a:lstStyle/>
                    <a:p>
                      <a:pPr marL="0" algn="l" defTabSz="457200" rtl="0" eaLnBrk="1" latinLnBrk="0" hangingPunct="1"/>
                      <a:r>
                        <a:rPr lang="en-US" sz="900" b="0" kern="1200" dirty="0" smtClean="0">
                          <a:solidFill>
                            <a:sysClr val="windowText" lastClr="000000"/>
                          </a:solidFill>
                          <a:latin typeface="Verdana"/>
                          <a:ea typeface="+mn-ea"/>
                          <a:cs typeface="Verdana"/>
                        </a:rPr>
                        <a:t>Quality of career preparation services</a:t>
                      </a:r>
                      <a:r>
                        <a:rPr lang="en-US" sz="900" b="0" kern="1200" baseline="0" dirty="0" smtClean="0">
                          <a:solidFill>
                            <a:sysClr val="windowText" lastClr="000000"/>
                          </a:solidFill>
                          <a:latin typeface="Verdana"/>
                          <a:ea typeface="+mn-ea"/>
                          <a:cs typeface="Verdana"/>
                        </a:rPr>
                        <a:t> </a:t>
                      </a:r>
                      <a:r>
                        <a:rPr lang="en-US" sz="900" b="0" kern="1200" dirty="0" smtClean="0">
                          <a:solidFill>
                            <a:sysClr val="windowText" lastClr="000000"/>
                          </a:solidFill>
                          <a:latin typeface="Verdana"/>
                          <a:ea typeface="+mn-ea"/>
                          <a:cs typeface="Verdana"/>
                        </a:rPr>
                        <a:t>(e.g. opportunities to network with</a:t>
                      </a:r>
                      <a:r>
                        <a:rPr lang="en-US" sz="900" b="0" kern="1200" baseline="0" dirty="0" smtClean="0">
                          <a:solidFill>
                            <a:sysClr val="windowText" lastClr="000000"/>
                          </a:solidFill>
                          <a:latin typeface="Verdana"/>
                          <a:ea typeface="+mn-ea"/>
                          <a:cs typeface="Verdana"/>
                        </a:rPr>
                        <a:t> </a:t>
                      </a:r>
                      <a:r>
                        <a:rPr lang="en-US" sz="900" b="0" kern="1200" dirty="0" smtClean="0">
                          <a:solidFill>
                            <a:sysClr val="windowText" lastClr="000000"/>
                          </a:solidFill>
                          <a:latin typeface="Verdana"/>
                          <a:ea typeface="+mn-ea"/>
                          <a:cs typeface="Verdana"/>
                        </a:rPr>
                        <a:t>alumni or potential employers)</a:t>
                      </a:r>
                      <a:endParaRPr lang="en-US" sz="900" b="0" kern="1200" dirty="0">
                        <a:solidFill>
                          <a:sysClr val="windowText" lastClr="000000"/>
                        </a:solidFill>
                        <a:latin typeface="Verdana"/>
                        <a:ea typeface="+mn-ea"/>
                        <a:cs typeface="Verdana"/>
                      </a:endParaRPr>
                    </a:p>
                  </a:txBody>
                  <a:tcPr marL="121920" marR="121920" marT="45740" marB="45740">
                    <a:lnL w="12700" cmpd="sng">
                      <a:noFill/>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457200" rtl="0" eaLnBrk="1" latinLnBrk="0" hangingPunct="1"/>
                      <a:r>
                        <a:rPr lang="en-US" altLang="zh-CN" sz="900" b="0" kern="1200" dirty="0" smtClean="0">
                          <a:solidFill>
                            <a:sysClr val="windowText" lastClr="000000"/>
                          </a:solidFill>
                          <a:latin typeface="Verdana"/>
                          <a:ea typeface="+mn-ea"/>
                          <a:cs typeface="Verdana"/>
                        </a:rPr>
                        <a:t>53%</a:t>
                      </a:r>
                      <a:endParaRPr lang="en-US" sz="900" b="0" kern="1200" dirty="0">
                        <a:solidFill>
                          <a:sysClr val="windowText" lastClr="000000"/>
                        </a:solidFill>
                        <a:latin typeface="Verdana"/>
                        <a:ea typeface="+mn-ea"/>
                        <a:cs typeface="Verdana"/>
                      </a:endParaRPr>
                    </a:p>
                  </a:txBody>
                  <a:tcPr marL="121920" marR="121920" marT="45740" marB="45740">
                    <a:lnL w="12700" cap="flat" cmpd="sng" algn="ctr">
                      <a:noFill/>
                      <a:prstDash val="solid"/>
                      <a:round/>
                      <a:headEnd type="none" w="med" len="med"/>
                      <a:tailEnd type="none" w="med" len="med"/>
                    </a:lnL>
                    <a:lnR w="12700" cmpd="sng">
                      <a:noFill/>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cxnSp>
        <p:nvCxnSpPr>
          <p:cNvPr id="13" name="Straight Connector 12"/>
          <p:cNvCxnSpPr/>
          <p:nvPr/>
        </p:nvCxnSpPr>
        <p:spPr>
          <a:xfrm>
            <a:off x="527052" y="4533900"/>
            <a:ext cx="4337049"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graphicFrame>
        <p:nvGraphicFramePr>
          <p:cNvPr id="14" name="Table 13"/>
          <p:cNvGraphicFramePr>
            <a:graphicFrameLocks noGrp="1"/>
          </p:cNvGraphicFramePr>
          <p:nvPr>
            <p:extLst>
              <p:ext uri="{D42A27DB-BD31-4B8C-83A1-F6EECF244321}">
                <p14:modId xmlns:p14="http://schemas.microsoft.com/office/powerpoint/2010/main" val="3016207491"/>
              </p:ext>
            </p:extLst>
          </p:nvPr>
        </p:nvGraphicFramePr>
        <p:xfrm>
          <a:off x="555126" y="1832560"/>
          <a:ext cx="3379755" cy="1782820"/>
        </p:xfrm>
        <a:graphic>
          <a:graphicData uri="http://schemas.openxmlformats.org/drawingml/2006/table">
            <a:tbl>
              <a:tblPr firstRow="1" bandRow="1">
                <a:tableStyleId>{5C22544A-7EE6-4342-B048-85BDC9FD1C3A}</a:tableStyleId>
              </a:tblPr>
              <a:tblGrid>
                <a:gridCol w="2707680"/>
                <a:gridCol w="672075"/>
              </a:tblGrid>
              <a:tr h="365554">
                <a:tc>
                  <a:txBody>
                    <a:bodyPr/>
                    <a:lstStyle/>
                    <a:p>
                      <a:r>
                        <a:rPr kumimoji="0" lang="en-US" sz="2400" b="1" kern="1200" baseline="0" dirty="0" smtClean="0">
                          <a:solidFill>
                            <a:schemeClr val="tx1"/>
                          </a:solidFill>
                          <a:effectLst/>
                          <a:latin typeface="Verdana"/>
                          <a:ea typeface="+mn-ea"/>
                          <a:cs typeface="Verdana"/>
                        </a:rPr>
                        <a:t>Location</a:t>
                      </a:r>
                      <a:endParaRPr kumimoji="0" lang="en-US" sz="2400" b="1" kern="1200" baseline="0" dirty="0">
                        <a:solidFill>
                          <a:schemeClr val="tx1"/>
                        </a:solidFill>
                        <a:effectLst/>
                        <a:latin typeface="Verdana"/>
                        <a:ea typeface="+mn-ea"/>
                        <a:cs typeface="Verdana"/>
                      </a:endParaRPr>
                    </a:p>
                  </a:txBody>
                  <a:tcPr marL="121920" marR="121920" marT="45694" marB="45694">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457200" rtl="0" eaLnBrk="1" latinLnBrk="0" hangingPunct="1"/>
                      <a:endParaRPr lang="en-US" sz="1000" b="1" kern="1200" dirty="0">
                        <a:solidFill>
                          <a:sysClr val="windowText" lastClr="000000"/>
                        </a:solidFill>
                        <a:latin typeface="Verdana"/>
                        <a:ea typeface="+mn-ea"/>
                        <a:cs typeface="Verdana"/>
                      </a:endParaRPr>
                    </a:p>
                  </a:txBody>
                  <a:tcPr marL="121920" marR="121920" marT="45694" marB="45694">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65554">
                <a:tc>
                  <a:txBody>
                    <a:bodyPr/>
                    <a:lstStyle/>
                    <a:p>
                      <a:r>
                        <a:rPr lang="en-US" sz="1050" b="0" dirty="0" smtClean="0">
                          <a:solidFill>
                            <a:sysClr val="windowText" lastClr="000000"/>
                          </a:solidFill>
                          <a:latin typeface="Verdana"/>
                          <a:cs typeface="Verdana"/>
                        </a:rPr>
                        <a:t>Being close to friends or family that now</a:t>
                      </a:r>
                      <a:r>
                        <a:rPr lang="en-US" sz="1050" b="0" baseline="0" dirty="0" smtClean="0">
                          <a:solidFill>
                            <a:sysClr val="windowText" lastClr="000000"/>
                          </a:solidFill>
                          <a:latin typeface="Verdana"/>
                          <a:cs typeface="Verdana"/>
                        </a:rPr>
                        <a:t> </a:t>
                      </a:r>
                      <a:r>
                        <a:rPr lang="en-US" sz="1050" b="0" dirty="0" smtClean="0">
                          <a:solidFill>
                            <a:sysClr val="windowText" lastClr="000000"/>
                          </a:solidFill>
                          <a:latin typeface="Verdana"/>
                          <a:cs typeface="Verdana"/>
                        </a:rPr>
                        <a:t>live in the U.S.</a:t>
                      </a:r>
                      <a:endParaRPr lang="en-US" sz="1050" b="0" dirty="0">
                        <a:solidFill>
                          <a:sysClr val="windowText" lastClr="000000"/>
                        </a:solidFill>
                        <a:latin typeface="Verdana"/>
                        <a:cs typeface="Verdana"/>
                      </a:endParaRPr>
                    </a:p>
                  </a:txBody>
                  <a:tcPr marL="121920" marR="121920" marT="45694" marB="45694">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457200" rtl="0" eaLnBrk="1" latinLnBrk="0" hangingPunct="1"/>
                      <a:r>
                        <a:rPr lang="en-US" altLang="zh-CN" sz="1050" b="0" kern="1200" dirty="0" smtClean="0">
                          <a:solidFill>
                            <a:sysClr val="windowText" lastClr="000000"/>
                          </a:solidFill>
                          <a:latin typeface="Verdana"/>
                          <a:ea typeface="+mn-ea"/>
                          <a:cs typeface="Verdana"/>
                        </a:rPr>
                        <a:t>9%</a:t>
                      </a:r>
                      <a:endParaRPr lang="en-US" sz="1050" b="0" kern="1200" dirty="0">
                        <a:solidFill>
                          <a:sysClr val="windowText" lastClr="000000"/>
                        </a:solidFill>
                        <a:latin typeface="Verdana"/>
                        <a:ea typeface="+mn-ea"/>
                        <a:cs typeface="Verdana"/>
                      </a:endParaRPr>
                    </a:p>
                  </a:txBody>
                  <a:tcPr marL="121920" marR="121920" marT="45694" marB="45694">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228471">
                <a:tc>
                  <a:txBody>
                    <a:bodyPr/>
                    <a:lstStyle/>
                    <a:p>
                      <a:pPr marL="0" algn="l" defTabSz="457200" rtl="0" eaLnBrk="1" latinLnBrk="0" hangingPunct="1"/>
                      <a:r>
                        <a:rPr lang="en-US" sz="1050" b="0" kern="1200" dirty="0" smtClean="0">
                          <a:solidFill>
                            <a:sysClr val="windowText" lastClr="000000"/>
                          </a:solidFill>
                          <a:latin typeface="Verdana"/>
                          <a:ea typeface="+mn-ea"/>
                          <a:cs typeface="Verdana"/>
                        </a:rPr>
                        <a:t>Being in or close to a major city</a:t>
                      </a:r>
                      <a:endParaRPr lang="en-US" sz="1050" b="0" kern="1200" dirty="0">
                        <a:solidFill>
                          <a:sysClr val="windowText" lastClr="000000"/>
                        </a:solidFill>
                        <a:latin typeface="Verdana"/>
                        <a:ea typeface="+mn-ea"/>
                        <a:cs typeface="Verdana"/>
                      </a:endParaRPr>
                    </a:p>
                  </a:txBody>
                  <a:tcPr marL="121920" marR="121920" marT="45694" marB="45694">
                    <a:lnL w="12700" cmpd="sng">
                      <a:noFill/>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457200" rtl="0" eaLnBrk="1" latinLnBrk="0" hangingPunct="1"/>
                      <a:r>
                        <a:rPr lang="en-US" altLang="zh-CN" sz="1050" b="0" kern="1200" dirty="0" smtClean="0">
                          <a:solidFill>
                            <a:sysClr val="windowText" lastClr="000000"/>
                          </a:solidFill>
                          <a:latin typeface="Verdana"/>
                          <a:ea typeface="+mn-ea"/>
                          <a:cs typeface="Verdana"/>
                        </a:rPr>
                        <a:t>36%</a:t>
                      </a:r>
                      <a:endParaRPr lang="en-US" sz="1050" b="0" kern="1200" dirty="0">
                        <a:solidFill>
                          <a:sysClr val="windowText" lastClr="000000"/>
                        </a:solidFill>
                        <a:latin typeface="Verdana"/>
                        <a:ea typeface="+mn-ea"/>
                        <a:cs typeface="Verdana"/>
                      </a:endParaRPr>
                    </a:p>
                  </a:txBody>
                  <a:tcPr marL="121920" marR="121920" marT="45694" marB="4569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350185">
                <a:tc>
                  <a:txBody>
                    <a:bodyPr/>
                    <a:lstStyle/>
                    <a:p>
                      <a:pPr marL="0" algn="l" defTabSz="457200" rtl="0" eaLnBrk="1" latinLnBrk="0" hangingPunct="1"/>
                      <a:r>
                        <a:rPr lang="en-US" sz="1050" b="0" kern="1200" dirty="0" smtClean="0">
                          <a:solidFill>
                            <a:sysClr val="windowText" lastClr="000000"/>
                          </a:solidFill>
                          <a:latin typeface="Verdana"/>
                          <a:ea typeface="+mn-ea"/>
                          <a:cs typeface="Verdana"/>
                        </a:rPr>
                        <a:t>Being near a community of people from my</a:t>
                      </a:r>
                      <a:r>
                        <a:rPr lang="en-US" sz="1050" b="0" kern="1200" baseline="0" dirty="0" smtClean="0">
                          <a:solidFill>
                            <a:sysClr val="windowText" lastClr="000000"/>
                          </a:solidFill>
                          <a:latin typeface="Verdana"/>
                          <a:ea typeface="+mn-ea"/>
                          <a:cs typeface="Verdana"/>
                        </a:rPr>
                        <a:t> </a:t>
                      </a:r>
                      <a:r>
                        <a:rPr lang="en-US" sz="1050" b="0" kern="1200" dirty="0" smtClean="0">
                          <a:solidFill>
                            <a:sysClr val="windowText" lastClr="000000"/>
                          </a:solidFill>
                          <a:latin typeface="Verdana"/>
                          <a:ea typeface="+mn-ea"/>
                          <a:cs typeface="Verdana"/>
                        </a:rPr>
                        <a:t>home country</a:t>
                      </a:r>
                      <a:endParaRPr lang="en-US" sz="1050" b="0" kern="1200" dirty="0">
                        <a:solidFill>
                          <a:sysClr val="windowText" lastClr="000000"/>
                        </a:solidFill>
                        <a:latin typeface="Verdana"/>
                        <a:ea typeface="+mn-ea"/>
                        <a:cs typeface="Verdana"/>
                      </a:endParaRPr>
                    </a:p>
                  </a:txBody>
                  <a:tcPr marL="121920" marR="121920" marT="45694" marB="45694" anchor="ctr">
                    <a:lnL w="12700" cmpd="sng">
                      <a:noFill/>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457200" rtl="0" eaLnBrk="1" latinLnBrk="0" hangingPunct="1"/>
                      <a:r>
                        <a:rPr lang="en-US" altLang="zh-CN" sz="1050" b="0" kern="1200" dirty="0" smtClean="0">
                          <a:solidFill>
                            <a:sysClr val="windowText" lastClr="000000"/>
                          </a:solidFill>
                          <a:latin typeface="Verdana"/>
                          <a:ea typeface="+mn-ea"/>
                          <a:cs typeface="Verdana"/>
                        </a:rPr>
                        <a:t>3%</a:t>
                      </a:r>
                      <a:endParaRPr lang="en-US" sz="1050" b="0" kern="1200" dirty="0">
                        <a:solidFill>
                          <a:sysClr val="windowText" lastClr="000000"/>
                        </a:solidFill>
                        <a:latin typeface="Verdana"/>
                        <a:ea typeface="+mn-ea"/>
                        <a:cs typeface="Verdana"/>
                      </a:endParaRPr>
                    </a:p>
                  </a:txBody>
                  <a:tcPr marL="121920" marR="121920" marT="45694" marB="45694" anchor="ctr">
                    <a:lnL w="12700" cap="flat" cmpd="sng" algn="ctr">
                      <a:noFill/>
                      <a:prstDash val="solid"/>
                      <a:round/>
                      <a:headEnd type="none" w="med" len="med"/>
                      <a:tailEnd type="none" w="med" len="med"/>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228471">
                <a:tc>
                  <a:txBody>
                    <a:bodyPr/>
                    <a:lstStyle/>
                    <a:p>
                      <a:pPr marL="0" algn="l" defTabSz="457200" rtl="0" eaLnBrk="1" latinLnBrk="0" hangingPunct="1"/>
                      <a:r>
                        <a:rPr lang="en-US" sz="1050" b="0" kern="1200" dirty="0" smtClean="0">
                          <a:solidFill>
                            <a:sysClr val="windowText" lastClr="000000"/>
                          </a:solidFill>
                          <a:latin typeface="Verdana"/>
                          <a:ea typeface="+mn-ea"/>
                          <a:cs typeface="Verdana"/>
                        </a:rPr>
                        <a:t>Having fun things to do in the area</a:t>
                      </a:r>
                      <a:endParaRPr lang="en-US" sz="1050" b="0" kern="1200" dirty="0">
                        <a:solidFill>
                          <a:sysClr val="windowText" lastClr="000000"/>
                        </a:solidFill>
                        <a:latin typeface="Verdana"/>
                        <a:ea typeface="+mn-ea"/>
                        <a:cs typeface="Verdana"/>
                      </a:endParaRPr>
                    </a:p>
                  </a:txBody>
                  <a:tcPr marL="121920" marR="121920" marT="45694" marB="45694">
                    <a:lnL w="12700" cmpd="sng">
                      <a:noFill/>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457200" rtl="0" eaLnBrk="1" latinLnBrk="0" hangingPunct="1"/>
                      <a:r>
                        <a:rPr lang="en-US" sz="1050" b="0" kern="1200" dirty="0" smtClean="0">
                          <a:solidFill>
                            <a:sysClr val="windowText" lastClr="000000"/>
                          </a:solidFill>
                          <a:latin typeface="Verdana"/>
                          <a:ea typeface="+mn-ea"/>
                          <a:cs typeface="Verdana"/>
                        </a:rPr>
                        <a:t>14</a:t>
                      </a:r>
                      <a:r>
                        <a:rPr lang="en-US" altLang="zh-CN" sz="1050" b="0" kern="1200" dirty="0" smtClean="0">
                          <a:solidFill>
                            <a:sysClr val="windowText" lastClr="000000"/>
                          </a:solidFill>
                          <a:latin typeface="Verdana"/>
                          <a:ea typeface="+mn-ea"/>
                          <a:cs typeface="Verdana"/>
                        </a:rPr>
                        <a:t>%</a:t>
                      </a:r>
                      <a:endParaRPr lang="en-US" sz="1050" b="0" kern="1200" dirty="0">
                        <a:solidFill>
                          <a:sysClr val="windowText" lastClr="000000"/>
                        </a:solidFill>
                        <a:latin typeface="Verdana"/>
                        <a:ea typeface="+mn-ea"/>
                        <a:cs typeface="Verdana"/>
                      </a:endParaRPr>
                    </a:p>
                  </a:txBody>
                  <a:tcPr marL="121920" marR="121920" marT="45694" marB="45694">
                    <a:lnL w="12700" cap="flat" cmpd="sng" algn="ctr">
                      <a:noFill/>
                      <a:prstDash val="solid"/>
                      <a:round/>
                      <a:headEnd type="none" w="med" len="med"/>
                      <a:tailEnd type="none" w="med" len="med"/>
                    </a:lnL>
                    <a:lnR w="12700" cmpd="sng">
                      <a:noFill/>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cxnSp>
        <p:nvCxnSpPr>
          <p:cNvPr id="15" name="Straight Connector 14"/>
          <p:cNvCxnSpPr/>
          <p:nvPr/>
        </p:nvCxnSpPr>
        <p:spPr>
          <a:xfrm>
            <a:off x="508000" y="1852613"/>
            <a:ext cx="4580467" cy="1588"/>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7372351" y="3846513"/>
            <a:ext cx="0" cy="69215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5088467" y="1852613"/>
            <a:ext cx="0" cy="430212"/>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152400" y="6233556"/>
            <a:ext cx="9042399" cy="507831"/>
          </a:xfrm>
          <a:prstGeom prst="rect">
            <a:avLst/>
          </a:prstGeom>
          <a:noFill/>
        </p:spPr>
        <p:txBody>
          <a:bodyPr wrap="square">
            <a:spAutoFit/>
          </a:bodyPr>
          <a:lstStyle/>
          <a:p>
            <a:pPr>
              <a:defRPr/>
            </a:pPr>
            <a:r>
              <a:rPr lang="en-US" sz="900" dirty="0">
                <a:latin typeface="Verdana"/>
                <a:cs typeface="Verdana"/>
              </a:rPr>
              <a:t>Q1: Which of the following institutional attributes  is most important to you when applying to a U.S. college/university?</a:t>
            </a:r>
          </a:p>
          <a:p>
            <a:pPr>
              <a:defRPr/>
            </a:pPr>
            <a:r>
              <a:rPr lang="en-US" sz="900" dirty="0">
                <a:latin typeface="Verdana"/>
                <a:cs typeface="Verdana"/>
              </a:rPr>
              <a:t>Q2: How important are these sub-criteria to you when deciding if you should apply to a U.S. college/university? </a:t>
            </a:r>
          </a:p>
          <a:p>
            <a:pPr>
              <a:defRPr/>
            </a:pPr>
            <a:r>
              <a:rPr lang="en-US" sz="900" dirty="0" smtClean="0">
                <a:latin typeface="Verdana"/>
                <a:cs typeface="Verdana"/>
              </a:rPr>
              <a:t>  A</a:t>
            </a:r>
            <a:r>
              <a:rPr lang="en-US" sz="900" dirty="0">
                <a:latin typeface="Verdana"/>
                <a:cs typeface="Verdana"/>
              </a:rPr>
              <a:t>: Percent of students for whom the specific sub-criterion is “very Important“.</a:t>
            </a:r>
          </a:p>
        </p:txBody>
      </p:sp>
      <p:cxnSp>
        <p:nvCxnSpPr>
          <p:cNvPr id="19" name="Straight Connector 18"/>
          <p:cNvCxnSpPr/>
          <p:nvPr/>
        </p:nvCxnSpPr>
        <p:spPr>
          <a:xfrm>
            <a:off x="5755218" y="1852613"/>
            <a:ext cx="5827183" cy="1588"/>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5400000">
            <a:off x="5606522" y="2002897"/>
            <a:ext cx="301625" cy="4233"/>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5" name="Rounded Rectangle 24"/>
          <p:cNvSpPr/>
          <p:nvPr/>
        </p:nvSpPr>
        <p:spPr>
          <a:xfrm>
            <a:off x="6551183" y="3292642"/>
            <a:ext cx="890016" cy="533400"/>
          </a:xfrm>
          <a:prstGeom prst="roundRect">
            <a:avLst/>
          </a:prstGeom>
          <a:noFill/>
          <a:ln w="38100" cap="flat" cmpd="sng" algn="ctr">
            <a:solidFill>
              <a:srgbClr val="FFFFFF"/>
            </a:solidFill>
            <a:prstDash val="sysDash"/>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cxnSp>
        <p:nvCxnSpPr>
          <p:cNvPr id="22" name="Straight Connector 21"/>
          <p:cNvCxnSpPr/>
          <p:nvPr/>
        </p:nvCxnSpPr>
        <p:spPr>
          <a:xfrm>
            <a:off x="4868733" y="4111548"/>
            <a:ext cx="0" cy="430212"/>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27209990"/>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TC101790490[[fn=Decatur]]</Template>
  <TotalTime>10054</TotalTime>
  <Words>2497</Words>
  <Application>Microsoft Macintosh PowerPoint</Application>
  <PresentationFormat>Custom</PresentationFormat>
  <Paragraphs>352</Paragraphs>
  <Slides>36</Slides>
  <Notes>26</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Origin</vt:lpstr>
      <vt:lpstr>Recruiting International Master’s-Level Students: </vt:lpstr>
      <vt:lpstr>Research from WES</vt:lpstr>
      <vt:lpstr>Excellent Growth in International Master’s Student Enrollment (52% Growth Over Five Years) </vt:lpstr>
      <vt:lpstr>Growth at the Graduate Level has Been Driven by Chinese and Indian Students who Comprise 60% of all Graduate Students</vt:lpstr>
      <vt:lpstr>About the Research</vt:lpstr>
      <vt:lpstr>Institutional Attributes and Sub-Criteria </vt:lpstr>
      <vt:lpstr>  Graduate Students are Generally Far More Concerned with Career Prospects, and Less So with Cost, Than Their Undergraduate Counterparts </vt:lpstr>
      <vt:lpstr>Financial Capabilities Differ by Country and Region</vt:lpstr>
      <vt:lpstr>Reputation is Critical for Chinese Master’s Students </vt:lpstr>
      <vt:lpstr>Chinese Students Prefer Private Universities</vt:lpstr>
      <vt:lpstr>Indian Master’s Students Expect a Good Return on Investment on their U.S. Education</vt:lpstr>
      <vt:lpstr>Indian Students Prefer Public Universities</vt:lpstr>
      <vt:lpstr>Feedback from Peers Influences Latin American Students’ Understanding of School Reputation </vt:lpstr>
      <vt:lpstr>Latin American Students Prefer Large Institutions Located in Big Cities</vt:lpstr>
      <vt:lpstr> Cost is Crucial for Students from Sub-Saharan Africa</vt:lpstr>
      <vt:lpstr>Students from Sub-Saharan Africa are More Likely to Apply to Public Institutions</vt:lpstr>
      <vt:lpstr>Ideas from Embry-Riddle</vt:lpstr>
      <vt:lpstr>About Embry-Riddle Aeronautical University </vt:lpstr>
      <vt:lpstr>About Embry-Riddle Aeronautical University</vt:lpstr>
      <vt:lpstr>ERAU suggestions and strategies</vt:lpstr>
      <vt:lpstr>ERAU suggestions and strategies</vt:lpstr>
      <vt:lpstr>ERAU suggestions and strategies</vt:lpstr>
      <vt:lpstr>Ideas from Texas Tech University Graduate School</vt:lpstr>
      <vt:lpstr>About TTU Graduate School</vt:lpstr>
      <vt:lpstr>Texas Tech University Graduate School</vt:lpstr>
      <vt:lpstr>TTUGS – Where to Start</vt:lpstr>
      <vt:lpstr>TTUGS Strategies for 2017-2018: Virtual Recruiting</vt:lpstr>
      <vt:lpstr>Ideas from NYU Tandon School of Engineering </vt:lpstr>
      <vt:lpstr>About NYU Tandon School of Engineering</vt:lpstr>
      <vt:lpstr>International Enrollment Goals and Priorities</vt:lpstr>
      <vt:lpstr>Use of Data</vt:lpstr>
      <vt:lpstr>Strategies and Practices</vt:lpstr>
      <vt:lpstr>China Fall MS Applications 2012-2017</vt:lpstr>
      <vt:lpstr>Indian Fall MS Applications 2012-2017</vt:lpstr>
      <vt:lpstr>Conclusions</vt:lpstr>
      <vt:lpstr>Contact Information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Presentation Title</dc:title>
  <dc:creator>Monica Evans-Lombe</dc:creator>
  <cp:lastModifiedBy>Aaron Clevenger</cp:lastModifiedBy>
  <cp:revision>387</cp:revision>
  <cp:lastPrinted>2016-08-01T20:49:12Z</cp:lastPrinted>
  <dcterms:created xsi:type="dcterms:W3CDTF">2013-01-09T19:05:33Z</dcterms:created>
  <dcterms:modified xsi:type="dcterms:W3CDTF">2017-04-22T06:24:52Z</dcterms:modified>
</cp:coreProperties>
</file>